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9" r:id="rId10"/>
    <p:sldId id="264" r:id="rId11"/>
    <p:sldId id="265" r:id="rId12"/>
    <p:sldId id="270" r:id="rId13"/>
    <p:sldId id="266" r:id="rId14"/>
    <p:sldId id="26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8" r:id="rId23"/>
    <p:sldId id="289" r:id="rId24"/>
    <p:sldId id="290" r:id="rId25"/>
    <p:sldId id="292" r:id="rId26"/>
    <p:sldId id="293" r:id="rId27"/>
    <p:sldId id="294" r:id="rId28"/>
    <p:sldId id="295" r:id="rId29"/>
    <p:sldId id="271" r:id="rId30"/>
    <p:sldId id="279" r:id="rId31"/>
    <p:sldId id="280" r:id="rId32"/>
    <p:sldId id="281" r:id="rId33"/>
    <p:sldId id="284" r:id="rId34"/>
    <p:sldId id="283" r:id="rId35"/>
    <p:sldId id="286" r:id="rId36"/>
    <p:sldId id="262" r:id="rId37"/>
    <p:sldId id="285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7E8AE3-1E2B-764F-95B8-191187877671}" type="datetimeFigureOut">
              <a:rPr lang="en-US" smtClean="0"/>
              <a:t>27/05/13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E1910-5C0A-074F-94CF-DEB726259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7E8AE3-1E2B-764F-95B8-191187877671}" type="datetimeFigureOut">
              <a:rPr lang="en-US" smtClean="0"/>
              <a:t>27/05/13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E1910-5C0A-074F-94CF-DEB726259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7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7E8AE3-1E2B-764F-95B8-191187877671}" type="datetimeFigureOut">
              <a:rPr lang="en-US" smtClean="0"/>
              <a:t>27/05/13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E1910-5C0A-074F-94CF-DEB726259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7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0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221" y="5479903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931" y="1600200"/>
            <a:ext cx="4221869" cy="4986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7200" cy="4986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4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931" y="1535113"/>
            <a:ext cx="42234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931" y="2174874"/>
            <a:ext cx="4223457" cy="4399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2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20375" cy="4399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2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7E8AE3-1E2B-764F-95B8-191187877671}" type="datetimeFigureOut">
              <a:rPr lang="en-US" smtClean="0"/>
              <a:t>27/05/13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E1910-5C0A-074F-94CF-DEB726259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7E8AE3-1E2B-764F-95B8-191187877671}" type="datetimeFigureOut">
              <a:rPr lang="en-US" smtClean="0"/>
              <a:t>27/05/13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E1910-5C0A-074F-94CF-DEB726259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7E8AE3-1E2B-764F-95B8-191187877671}" type="datetimeFigureOut">
              <a:rPr lang="en-US" smtClean="0"/>
              <a:t>27/05/13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E1910-5C0A-074F-94CF-DEB726259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7E8AE3-1E2B-764F-95B8-191187877671}" type="datetimeFigureOut">
              <a:rPr lang="en-US" smtClean="0"/>
              <a:t>27/05/13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E1910-5C0A-074F-94CF-DEB726259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4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931" y="274638"/>
            <a:ext cx="85914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931" y="1600200"/>
            <a:ext cx="8591469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4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ln>
            <a:solidFill>
              <a:schemeClr val="tx1">
                <a:lumMod val="75000"/>
                <a:lumOff val="25000"/>
              </a:schemeClr>
            </a:solidFill>
          </a:ln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Capitals"/>
          <a:ea typeface="+mj-ea"/>
          <a:cs typeface="Capital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ln w="9525">
            <a:noFill/>
          </a:ln>
          <a:solidFill>
            <a:srgbClr val="FFFFFF"/>
          </a:solidFill>
          <a:effectLst>
            <a:glow rad="25400">
              <a:schemeClr val="tx1">
                <a:lumMod val="65000"/>
                <a:lumOff val="35000"/>
                <a:alpha val="75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ln w="9525">
            <a:noFill/>
          </a:ln>
          <a:solidFill>
            <a:srgbClr val="FFFFFF"/>
          </a:solidFill>
          <a:effectLst>
            <a:glow rad="25400">
              <a:schemeClr val="tx1">
                <a:lumMod val="65000"/>
                <a:lumOff val="35000"/>
                <a:alpha val="75000"/>
              </a:schemeClr>
            </a:glo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ln w="9525">
            <a:noFill/>
          </a:ln>
          <a:solidFill>
            <a:srgbClr val="FFFFFF"/>
          </a:solidFill>
          <a:effectLst>
            <a:glow rad="25400">
              <a:schemeClr val="tx1">
                <a:lumMod val="65000"/>
                <a:lumOff val="35000"/>
                <a:alpha val="75000"/>
              </a:schemeClr>
            </a:glo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ln w="9525">
            <a:noFill/>
          </a:ln>
          <a:solidFill>
            <a:srgbClr val="FFFFFF"/>
          </a:solidFill>
          <a:effectLst>
            <a:glow rad="25400">
              <a:schemeClr val="tx1">
                <a:lumMod val="65000"/>
                <a:lumOff val="35000"/>
                <a:alpha val="75000"/>
              </a:schemeClr>
            </a:glo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ln w="9525">
            <a:noFill/>
          </a:ln>
          <a:solidFill>
            <a:srgbClr val="FFFFFF"/>
          </a:solidFill>
          <a:effectLst>
            <a:glow rad="25400">
              <a:schemeClr val="tx1">
                <a:lumMod val="65000"/>
                <a:lumOff val="35000"/>
                <a:alpha val="75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Electricity &amp; Magnetism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Science 1.2</a:t>
            </a:r>
          </a:p>
          <a:p>
            <a:r>
              <a:rPr lang="en-US" sz="2000" dirty="0" smtClean="0"/>
              <a:t>4 Credits, Internally Assessed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090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Discharge in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As particles in the air contact a charged object, some of the charges ‘leak’ off the object onto the </a:t>
            </a:r>
            <a:r>
              <a:rPr lang="en-NZ" dirty="0" smtClean="0"/>
              <a:t>particles</a:t>
            </a:r>
            <a:endParaRPr lang="en-AU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i="1" dirty="0" smtClean="0"/>
              <a:t>Will </a:t>
            </a:r>
            <a:r>
              <a:rPr lang="en-NZ" i="1" dirty="0"/>
              <a:t>a van der Graff generator work better on a humid or a dry day? Explain your answer. </a:t>
            </a:r>
            <a:endParaRPr lang="en-NZ" i="1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056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748638" y="3962570"/>
            <a:ext cx="1468855" cy="856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Electrical Discharge to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If a conductor connects an object to the ground, any excess charges move off the object to the ground and the object is said to be ‘earthed</a:t>
            </a:r>
            <a:r>
              <a:rPr lang="en-NZ" dirty="0" smtClean="0"/>
              <a:t>’</a:t>
            </a:r>
            <a:endParaRPr lang="en-AU" dirty="0"/>
          </a:p>
          <a:p>
            <a:r>
              <a:rPr lang="en-NZ" dirty="0"/>
              <a:t>The symbol for earthing an object </a:t>
            </a:r>
            <a:r>
              <a:rPr lang="en-NZ" dirty="0" smtClean="0"/>
              <a:t>is:</a:t>
            </a:r>
          </a:p>
          <a:p>
            <a:endParaRPr lang="en-US" dirty="0"/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4031750" y="4246258"/>
            <a:ext cx="917575" cy="300038"/>
            <a:chOff x="3060" y="14391"/>
            <a:chExt cx="1444" cy="472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060" y="14402"/>
              <a:ext cx="12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4304" y="14391"/>
              <a:ext cx="0" cy="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084" y="14594"/>
              <a:ext cx="4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4220" y="14774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4159" y="14683"/>
              <a:ext cx="27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 flipV="1">
              <a:off x="4284" y="14863"/>
              <a:ext cx="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133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Current Electricity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effectLst/>
              </a:rPr>
              <a:t>A circuit has:</a:t>
            </a:r>
            <a:endParaRPr lang="en-AU" dirty="0">
              <a:effectLst/>
            </a:endParaRPr>
          </a:p>
          <a:p>
            <a:pPr lvl="1"/>
            <a:r>
              <a:rPr lang="en-NZ" dirty="0">
                <a:effectLst/>
              </a:rPr>
              <a:t>An energy supplier</a:t>
            </a:r>
            <a:endParaRPr lang="en-AU" dirty="0">
              <a:effectLst/>
            </a:endParaRPr>
          </a:p>
          <a:p>
            <a:pPr lvl="1"/>
            <a:r>
              <a:rPr lang="en-NZ" dirty="0">
                <a:effectLst/>
              </a:rPr>
              <a:t>An energy user</a:t>
            </a:r>
            <a:endParaRPr lang="en-AU" dirty="0">
              <a:effectLst/>
            </a:endParaRPr>
          </a:p>
          <a:p>
            <a:pPr lvl="1"/>
            <a:r>
              <a:rPr lang="en-NZ" dirty="0">
                <a:effectLst/>
              </a:rPr>
              <a:t>A conducting electrical pathway</a:t>
            </a:r>
            <a:endParaRPr lang="en-AU" dirty="0">
              <a:effectLst/>
            </a:endParaRPr>
          </a:p>
          <a:p>
            <a:r>
              <a:rPr lang="en-NZ" dirty="0">
                <a:effectLst/>
              </a:rPr>
              <a:t>Circuit diagrams:</a:t>
            </a:r>
            <a:endParaRPr lang="en-AU" dirty="0">
              <a:effectLst/>
            </a:endParaRPr>
          </a:p>
          <a:p>
            <a:pPr lvl="1"/>
            <a:r>
              <a:rPr lang="en-NZ" dirty="0">
                <a:effectLst/>
              </a:rPr>
              <a:t>Are based on the shape of rectangles</a:t>
            </a:r>
            <a:endParaRPr lang="en-AU" dirty="0">
              <a:effectLst/>
            </a:endParaRPr>
          </a:p>
          <a:p>
            <a:pPr lvl="1"/>
            <a:r>
              <a:rPr lang="en-NZ" dirty="0">
                <a:effectLst/>
              </a:rPr>
              <a:t>Are drawn using a ruler</a:t>
            </a:r>
            <a:endParaRPr lang="en-AU" dirty="0">
              <a:effectLst/>
            </a:endParaRPr>
          </a:p>
          <a:p>
            <a:pPr lvl="1"/>
            <a:r>
              <a:rPr lang="en-NZ" dirty="0">
                <a:effectLst/>
              </a:rPr>
              <a:t>Do not have </a:t>
            </a:r>
            <a:r>
              <a:rPr lang="en-NZ" dirty="0" smtClean="0">
                <a:effectLst/>
              </a:rPr>
              <a:t>gap</a:t>
            </a:r>
            <a:endParaRPr lang="en-AU" dirty="0">
              <a:effectLst/>
            </a:endParaRPr>
          </a:p>
          <a:p>
            <a:pPr marL="0" indent="0" algn="r">
              <a:buNone/>
            </a:pPr>
            <a:r>
              <a:rPr lang="en-AU" i="1" dirty="0" smtClean="0">
                <a:effectLst/>
              </a:rPr>
              <a:t>Activity: Complete Circuit Component Table</a:t>
            </a:r>
            <a:endParaRPr lang="en-NZ" i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014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Current, Voltage,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Current</a:t>
            </a:r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 is the number of charges going past a point every </a:t>
            </a:r>
            <a:r>
              <a:rPr lang="en-NZ" dirty="0" smtClean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second</a:t>
            </a:r>
            <a:endParaRPr lang="en-AU" dirty="0">
              <a:effectLst>
                <a:glow rad="254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  <a:p>
            <a:r>
              <a:rPr lang="en-NZ" b="1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Voltage</a:t>
            </a:r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 is how much energy each charge is </a:t>
            </a:r>
            <a:r>
              <a:rPr lang="en-NZ" dirty="0" smtClean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carrying</a:t>
            </a:r>
          </a:p>
          <a:p>
            <a:r>
              <a:rPr lang="en-NZ" dirty="0" smtClean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Voltage </a:t>
            </a:r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is measured by comparing the energy per charge at two different points in a </a:t>
            </a:r>
            <a:r>
              <a:rPr lang="en-NZ" dirty="0" smtClean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circuit</a:t>
            </a:r>
            <a:endParaRPr lang="en-AU" dirty="0">
              <a:effectLst>
                <a:glow rad="254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  <a:p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A resistor reduces the current through a </a:t>
            </a:r>
            <a:r>
              <a:rPr lang="en-NZ" dirty="0" smtClean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circuit</a:t>
            </a:r>
          </a:p>
          <a:p>
            <a:r>
              <a:rPr lang="en-NZ" dirty="0" smtClean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Resistors </a:t>
            </a:r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convert electrical energy to heat (and sometimes light</a:t>
            </a:r>
            <a:r>
              <a:rPr lang="en-NZ" dirty="0" smtClean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)</a:t>
            </a:r>
            <a:endParaRPr lang="en-AU" dirty="0">
              <a:effectLst>
                <a:glow rad="254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4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Ohm’s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Ohm’s Law gives the relationship between voltage across a resistor and the current through the resistor</a:t>
            </a: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V = </a:t>
            </a:r>
            <a:r>
              <a:rPr lang="en-US" b="1" dirty="0" smtClean="0">
                <a:latin typeface="Cambria"/>
                <a:cs typeface="Cambria"/>
              </a:rPr>
              <a:t>I</a:t>
            </a:r>
            <a:r>
              <a:rPr lang="en-US" b="1" dirty="0" smtClean="0"/>
              <a:t>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 = voltage, V</a:t>
            </a:r>
          </a:p>
          <a:p>
            <a:pPr marL="0" indent="0">
              <a:buNone/>
            </a:pPr>
            <a:r>
              <a:rPr lang="en-US" dirty="0" smtClean="0">
                <a:latin typeface="Cambria"/>
                <a:cs typeface="Cambria"/>
              </a:rPr>
              <a:t>I</a:t>
            </a:r>
            <a:r>
              <a:rPr lang="en-US" dirty="0" smtClean="0"/>
              <a:t> = current, A</a:t>
            </a:r>
          </a:p>
          <a:p>
            <a:pPr marL="0" indent="0">
              <a:buNone/>
            </a:pPr>
            <a:r>
              <a:rPr lang="en-US" dirty="0" smtClean="0"/>
              <a:t>R = resistance,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</a:p>
          <a:p>
            <a:pPr marL="0" indent="0">
              <a:buNone/>
            </a:pPr>
            <a:endParaRPr lang="en-US" dirty="0">
              <a:latin typeface="Symbol" charset="2"/>
              <a:cs typeface="Symbol" charset="2"/>
            </a:endParaRPr>
          </a:p>
          <a:p>
            <a:pPr marL="0" indent="0" algn="r">
              <a:buNone/>
            </a:pPr>
            <a:r>
              <a:rPr lang="en-US" i="1" dirty="0" smtClean="0">
                <a:latin typeface="+mj-lt"/>
                <a:cs typeface="Symbol" charset="2"/>
              </a:rPr>
              <a:t>Worksheet: Ohm’s Law</a:t>
            </a:r>
            <a:endParaRPr lang="en-US" i="1" dirty="0">
              <a:latin typeface="+mj-lt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68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– Ohm’s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Aim:</a:t>
            </a:r>
            <a:r>
              <a:rPr lang="en-US" dirty="0" smtClean="0"/>
              <a:t> To determine the resistance of a bulb</a:t>
            </a:r>
          </a:p>
          <a:p>
            <a:pPr marL="0" indent="0">
              <a:buNone/>
            </a:pPr>
            <a:r>
              <a:rPr lang="en-US" b="1" dirty="0" smtClean="0"/>
              <a:t>Method:</a:t>
            </a:r>
            <a:r>
              <a:rPr lang="en-US" dirty="0" smtClean="0"/>
              <a:t> </a:t>
            </a:r>
          </a:p>
          <a:p>
            <a:pPr marL="857250" lvl="1" indent="-457200"/>
            <a:r>
              <a:rPr lang="en-US" dirty="0" smtClean="0"/>
              <a:t>Set up the circuit</a:t>
            </a:r>
          </a:p>
          <a:p>
            <a:pPr marL="857250" lvl="1" indent="-457200"/>
            <a:r>
              <a:rPr lang="en-US" dirty="0" smtClean="0"/>
              <a:t>Use the variable resistor to vary the current through the circuit</a:t>
            </a:r>
          </a:p>
          <a:p>
            <a:pPr marL="857250" lvl="1" indent="-457200"/>
            <a:r>
              <a:rPr lang="en-US" dirty="0" smtClean="0"/>
              <a:t>For each value of current, measure the voltage across the bulb</a:t>
            </a:r>
          </a:p>
          <a:p>
            <a:pPr marL="857250" lvl="1" indent="-457200"/>
            <a:r>
              <a:rPr lang="en-US" dirty="0" smtClean="0"/>
              <a:t>Repeat for 5 values of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– Ohm’s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Results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Draw a graph of voltage (y-axis) vs. current (x-axis)</a:t>
            </a:r>
          </a:p>
          <a:p>
            <a:pPr marL="0" indent="0">
              <a:buNone/>
            </a:pPr>
            <a:r>
              <a:rPr lang="en-US" dirty="0" smtClean="0"/>
              <a:t>Calculate the slope of your graph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431966"/>
              </p:ext>
            </p:extLst>
          </p:nvPr>
        </p:nvGraphicFramePr>
        <p:xfrm>
          <a:off x="273930" y="2416008"/>
          <a:ext cx="859146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23"/>
                <a:gridCol w="2863823"/>
                <a:gridCol w="28638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Calculated</a:t>
                      </a:r>
                      <a:r>
                        <a:rPr lang="en-US" baseline="0" dirty="0" smtClean="0"/>
                        <a:t> Resistance (</a:t>
                      </a:r>
                      <a:r>
                        <a:rPr lang="en-US" baseline="0" dirty="0" smtClean="0">
                          <a:latin typeface="Symbol" charset="2"/>
                          <a:cs typeface="Symbol" charset="2"/>
                        </a:rPr>
                        <a:t>W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68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– Ohm’s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Conclusion</a:t>
            </a:r>
            <a:endParaRPr lang="en-US" dirty="0" smtClean="0"/>
          </a:p>
          <a:p>
            <a:r>
              <a:rPr lang="en-US" dirty="0" smtClean="0"/>
              <a:t>What was the gradient of your graph?</a:t>
            </a:r>
          </a:p>
          <a:p>
            <a:r>
              <a:rPr lang="en-US" dirty="0" smtClean="0"/>
              <a:t>Compare these two equations:</a:t>
            </a:r>
          </a:p>
          <a:p>
            <a:pPr marL="0" indent="0" algn="ctr">
              <a:buNone/>
            </a:pPr>
            <a:r>
              <a:rPr lang="en-US" b="1" dirty="0" smtClean="0"/>
              <a:t>V = R</a:t>
            </a:r>
            <a:r>
              <a:rPr lang="en-US" b="1" dirty="0" smtClean="0">
                <a:latin typeface="Cambria"/>
                <a:cs typeface="Cambria"/>
              </a:rPr>
              <a:t>I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y = mx + c</a:t>
            </a:r>
          </a:p>
          <a:p>
            <a:r>
              <a:rPr lang="en-US" dirty="0" smtClean="0"/>
              <a:t>What value does the gradient of the graph give you?</a:t>
            </a:r>
          </a:p>
          <a:p>
            <a:r>
              <a:rPr lang="en-US" dirty="0" smtClean="0"/>
              <a:t>What was the resistance of your light bulb?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1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Resistors in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When resistors are in series, the total resistance is the sum of the individual </a:t>
            </a:r>
            <a:r>
              <a:rPr lang="en-NZ" dirty="0" smtClean="0">
                <a:effectLst>
                  <a:glow rad="25400">
                    <a:scrgbClr r="0" g="0" b="0"/>
                  </a:glow>
                </a:effectLst>
              </a:rPr>
              <a:t>resistances</a:t>
            </a:r>
            <a:endParaRPr lang="en-AU" dirty="0">
              <a:effectLst>
                <a:glow rad="25400">
                  <a:scrgbClr r="0" g="0" b="0"/>
                </a:glow>
              </a:effectLst>
            </a:endParaRPr>
          </a:p>
          <a:p>
            <a:pPr marL="0" indent="0" algn="ctr">
              <a:buNone/>
            </a:pPr>
            <a:r>
              <a:rPr lang="en-NZ" b="1" dirty="0">
                <a:effectLst>
                  <a:glow rad="25400">
                    <a:scrgbClr r="0" g="0" b="0"/>
                  </a:glow>
                </a:effectLst>
              </a:rPr>
              <a:t>R</a:t>
            </a:r>
            <a:r>
              <a:rPr lang="en-NZ" b="1" baseline="-25000" dirty="0">
                <a:effectLst>
                  <a:glow rad="25400">
                    <a:scrgbClr r="0" g="0" b="0"/>
                  </a:glow>
                </a:effectLst>
              </a:rPr>
              <a:t>T</a:t>
            </a:r>
            <a:r>
              <a:rPr lang="en-NZ" b="1" dirty="0">
                <a:effectLst>
                  <a:glow rad="25400">
                    <a:scrgbClr r="0" g="0" b="0"/>
                  </a:glow>
                </a:effectLst>
              </a:rPr>
              <a:t> = R</a:t>
            </a:r>
            <a:r>
              <a:rPr lang="en-NZ" b="1" baseline="-25000" dirty="0">
                <a:effectLst>
                  <a:glow rad="25400">
                    <a:scrgbClr r="0" g="0" b="0"/>
                  </a:glow>
                </a:effectLst>
              </a:rPr>
              <a:t>1</a:t>
            </a:r>
            <a:r>
              <a:rPr lang="en-NZ" b="1" dirty="0">
                <a:effectLst>
                  <a:glow rad="25400">
                    <a:scrgbClr r="0" g="0" b="0"/>
                  </a:glow>
                </a:effectLst>
              </a:rPr>
              <a:t> + R</a:t>
            </a:r>
            <a:r>
              <a:rPr lang="en-NZ" b="1" baseline="-25000" dirty="0">
                <a:effectLst>
                  <a:glow rad="25400">
                    <a:scrgbClr r="0" g="0" b="0"/>
                  </a:glow>
                </a:effectLst>
              </a:rPr>
              <a:t>2</a:t>
            </a:r>
            <a:r>
              <a:rPr lang="en-NZ" b="1" dirty="0">
                <a:effectLst>
                  <a:glow rad="25400">
                    <a:scrgbClr r="0" g="0" b="0"/>
                  </a:glow>
                </a:effectLst>
              </a:rPr>
              <a:t> + ...</a:t>
            </a:r>
            <a:endParaRPr lang="en-AU" b="1" dirty="0">
              <a:effectLst>
                <a:glow rad="25400">
                  <a:scrgbClr r="0" g="0" b="0"/>
                </a:glow>
              </a:effectLst>
            </a:endParaRPr>
          </a:p>
          <a:p>
            <a:pPr marL="0" indent="0">
              <a:buNone/>
            </a:pPr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R</a:t>
            </a:r>
            <a:r>
              <a:rPr lang="en-NZ" baseline="-25000" dirty="0">
                <a:effectLst>
                  <a:glow rad="25400">
                    <a:scrgbClr r="0" g="0" b="0"/>
                  </a:glow>
                </a:effectLst>
              </a:rPr>
              <a:t>T</a:t>
            </a:r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 = total resistance, </a:t>
            </a:r>
            <a:r>
              <a:rPr lang="en-NZ" dirty="0">
                <a:effectLst>
                  <a:glow rad="25400">
                    <a:scrgbClr r="0" g="0" b="0"/>
                  </a:glow>
                </a:effectLst>
                <a:latin typeface="Symbol" charset="2"/>
                <a:cs typeface="Symbol" charset="2"/>
              </a:rPr>
              <a:t>W</a:t>
            </a:r>
            <a:endParaRPr lang="en-AU" dirty="0">
              <a:effectLst>
                <a:glow rad="25400">
                  <a:scrgbClr r="0" g="0" b="0"/>
                </a:glow>
              </a:effectLst>
              <a:latin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R</a:t>
            </a:r>
            <a:r>
              <a:rPr lang="en-NZ" baseline="-25000" dirty="0">
                <a:effectLst>
                  <a:glow rad="25400">
                    <a:scrgbClr r="0" g="0" b="0"/>
                  </a:glow>
                </a:effectLst>
              </a:rPr>
              <a:t>1</a:t>
            </a:r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 = first resistor, </a:t>
            </a:r>
            <a:r>
              <a:rPr lang="en-NZ" dirty="0">
                <a:effectLst>
                  <a:glow rad="25400">
                    <a:scrgbClr r="0" g="0" b="0"/>
                  </a:glow>
                </a:effectLst>
                <a:latin typeface="Symbol" charset="2"/>
                <a:cs typeface="Symbol" charset="2"/>
              </a:rPr>
              <a:t>W</a:t>
            </a:r>
            <a:endParaRPr lang="en-AU" dirty="0">
              <a:effectLst>
                <a:glow rad="25400">
                  <a:scrgbClr r="0" g="0" b="0"/>
                </a:glow>
              </a:effectLst>
              <a:latin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NZ" dirty="0" smtClean="0">
                <a:effectLst>
                  <a:glow rad="25400">
                    <a:scrgbClr r="0" g="0" b="0"/>
                  </a:glow>
                </a:effectLst>
              </a:rPr>
              <a:t>R</a:t>
            </a:r>
            <a:r>
              <a:rPr lang="en-NZ" baseline="-25000" dirty="0">
                <a:effectLst>
                  <a:glow rad="25400">
                    <a:scrgbClr r="0" g="0" b="0"/>
                  </a:glow>
                </a:effectLst>
              </a:rPr>
              <a:t>2</a:t>
            </a:r>
            <a:r>
              <a:rPr lang="en-NZ" dirty="0" smtClean="0">
                <a:effectLst>
                  <a:glow rad="25400">
                    <a:scrgbClr r="0" g="0" b="0"/>
                  </a:glow>
                </a:effectLst>
              </a:rPr>
              <a:t> </a:t>
            </a:r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= </a:t>
            </a:r>
            <a:r>
              <a:rPr lang="en-NZ" dirty="0" smtClean="0">
                <a:effectLst>
                  <a:glow rad="25400">
                    <a:scrgbClr r="0" g="0" b="0"/>
                  </a:glow>
                </a:effectLst>
              </a:rPr>
              <a:t>second resistor</a:t>
            </a:r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, </a:t>
            </a:r>
            <a:r>
              <a:rPr lang="en-NZ" dirty="0">
                <a:effectLst>
                  <a:glow rad="25400">
                    <a:scrgbClr r="0" g="0" b="0"/>
                  </a:glow>
                </a:effectLst>
                <a:latin typeface="Symbol" charset="2"/>
                <a:cs typeface="Symbol" charset="2"/>
              </a:rPr>
              <a:t>W</a:t>
            </a:r>
            <a:endParaRPr lang="en-AU" dirty="0">
              <a:effectLst>
                <a:glow rad="25400">
                  <a:scrgbClr r="0" g="0" b="0"/>
                </a:glow>
              </a:effectLst>
              <a:latin typeface="Symbol" charset="2"/>
              <a:cs typeface="Symbol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1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31" y="1311546"/>
            <a:ext cx="8591469" cy="55464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Static Electricity</a:t>
            </a:r>
          </a:p>
          <a:p>
            <a:r>
              <a:rPr lang="en-US" dirty="0" smtClean="0"/>
              <a:t>Positive, negative and neutral charges</a:t>
            </a:r>
          </a:p>
          <a:p>
            <a:r>
              <a:rPr lang="en-US" dirty="0" smtClean="0"/>
              <a:t>Conductors and insulators</a:t>
            </a:r>
          </a:p>
          <a:p>
            <a:r>
              <a:rPr lang="en-US" dirty="0" smtClean="0"/>
              <a:t>Charging and discharging objects</a:t>
            </a:r>
          </a:p>
          <a:p>
            <a:pPr marL="0" indent="0">
              <a:buNone/>
            </a:pPr>
            <a:r>
              <a:rPr lang="en-US" u="sng" dirty="0" smtClean="0"/>
              <a:t>Current Electricity</a:t>
            </a:r>
          </a:p>
          <a:p>
            <a:r>
              <a:rPr lang="en-US" dirty="0" smtClean="0"/>
              <a:t>Voltage, current and resistance</a:t>
            </a:r>
          </a:p>
          <a:p>
            <a:r>
              <a:rPr lang="en-US" dirty="0" smtClean="0"/>
              <a:t>Parallel and series circuits</a:t>
            </a:r>
          </a:p>
          <a:p>
            <a:r>
              <a:rPr lang="en-US" dirty="0" smtClean="0"/>
              <a:t>Ohm’s Law</a:t>
            </a:r>
          </a:p>
          <a:p>
            <a:r>
              <a:rPr lang="en-US" dirty="0" smtClean="0"/>
              <a:t>Electrical power</a:t>
            </a:r>
          </a:p>
          <a:p>
            <a:r>
              <a:rPr lang="en-US" dirty="0" smtClean="0"/>
              <a:t>Electrical safety</a:t>
            </a:r>
          </a:p>
          <a:p>
            <a:pPr marL="0" indent="0">
              <a:buNone/>
            </a:pPr>
            <a:r>
              <a:rPr lang="en-US" u="sng" dirty="0" smtClean="0"/>
              <a:t>Magnetism</a:t>
            </a:r>
          </a:p>
          <a:p>
            <a:r>
              <a:rPr lang="en-US" dirty="0" smtClean="0"/>
              <a:t>Magnetic field lines</a:t>
            </a:r>
          </a:p>
          <a:p>
            <a:r>
              <a:rPr lang="en-US" dirty="0" smtClean="0"/>
              <a:t>Electromagnets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9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Resistors in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When resistors are in parallel, the total resistance is found by adding the inverses of the individual </a:t>
            </a:r>
            <a:r>
              <a:rPr lang="en-NZ" dirty="0" smtClean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resistances</a:t>
            </a:r>
          </a:p>
          <a:p>
            <a:endParaRPr lang="en-NZ" dirty="0">
              <a:effectLst>
                <a:glow rad="254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  <a:p>
            <a:endParaRPr lang="en-NZ" dirty="0" smtClean="0">
              <a:effectLst>
                <a:glow rad="254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R</a:t>
            </a:r>
            <a:r>
              <a:rPr lang="en-NZ" baseline="-25000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T</a:t>
            </a:r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 = total resistance, </a:t>
            </a:r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  <a:latin typeface="Symbol" charset="2"/>
                <a:cs typeface="Symbol" charset="2"/>
              </a:rPr>
              <a:t>W</a:t>
            </a:r>
            <a:endParaRPr lang="en-AU" dirty="0">
              <a:effectLst>
                <a:glow rad="25400">
                  <a:schemeClr val="tx1">
                    <a:lumMod val="75000"/>
                    <a:lumOff val="25000"/>
                    <a:alpha val="75000"/>
                  </a:schemeClr>
                </a:glow>
              </a:effectLst>
              <a:latin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R</a:t>
            </a:r>
            <a:r>
              <a:rPr lang="en-NZ" baseline="-25000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1</a:t>
            </a:r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 = first resistor, </a:t>
            </a:r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  <a:latin typeface="Symbol" charset="2"/>
                <a:cs typeface="Symbol" charset="2"/>
              </a:rPr>
              <a:t>W</a:t>
            </a:r>
            <a:endParaRPr lang="en-AU" dirty="0">
              <a:effectLst>
                <a:glow rad="25400">
                  <a:schemeClr val="tx1">
                    <a:lumMod val="75000"/>
                    <a:lumOff val="25000"/>
                    <a:alpha val="75000"/>
                  </a:schemeClr>
                </a:glow>
              </a:effectLst>
              <a:latin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R</a:t>
            </a:r>
            <a:r>
              <a:rPr lang="en-NZ" baseline="-25000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2</a:t>
            </a:r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 = second resistor, </a:t>
            </a:r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  <a:latin typeface="Symbol" charset="2"/>
                <a:cs typeface="Symbol" charset="2"/>
              </a:rPr>
              <a:t>W</a:t>
            </a:r>
            <a:endParaRPr lang="en-AU" dirty="0">
              <a:effectLst>
                <a:glow rad="25400">
                  <a:schemeClr val="tx1">
                    <a:lumMod val="75000"/>
                    <a:lumOff val="25000"/>
                    <a:alpha val="75000"/>
                  </a:schemeClr>
                </a:glow>
              </a:effectLst>
              <a:latin typeface="Symbol" charset="2"/>
              <a:cs typeface="Symbol" charset="2"/>
            </a:endParaRPr>
          </a:p>
          <a:p>
            <a:pPr marL="0" indent="0" algn="r">
              <a:buNone/>
            </a:pPr>
            <a:r>
              <a:rPr lang="en-NZ" i="1" dirty="0" smtClean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Worksheet: Ohm’s Law Part 2</a:t>
            </a:r>
            <a:endParaRPr lang="en-NZ" i="1" dirty="0">
              <a:effectLst>
                <a:glow rad="254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  <a:p>
            <a:endParaRPr lang="en-AU" dirty="0">
              <a:effectLst>
                <a:glow rad="254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715827"/>
              </p:ext>
            </p:extLst>
          </p:nvPr>
        </p:nvGraphicFramePr>
        <p:xfrm>
          <a:off x="1333500" y="3257550"/>
          <a:ext cx="6477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3" imgW="6477000" imgH="1066800" progId="Word.Document.12">
                  <p:embed/>
                </p:oleObj>
              </mc:Choice>
              <mc:Fallback>
                <p:oleObj name="Document" r:id="rId3" imgW="6477000" imgH="106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0" y="3257550"/>
                        <a:ext cx="6477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35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Power</a:t>
            </a:r>
            <a:r>
              <a:rPr lang="en-US" dirty="0" smtClean="0"/>
              <a:t> is a measure of how quickly energy is converted from one form to another</a:t>
            </a:r>
          </a:p>
          <a:p>
            <a:r>
              <a:rPr lang="en-US" dirty="0" smtClean="0"/>
              <a:t>Power is measured in Watts (W)</a:t>
            </a:r>
          </a:p>
          <a:p>
            <a:r>
              <a:rPr lang="en-US" dirty="0"/>
              <a:t>E</a:t>
            </a:r>
            <a:r>
              <a:rPr lang="en-US" dirty="0" smtClean="0"/>
              <a:t>lectrical power can be calculated by</a:t>
            </a:r>
          </a:p>
          <a:p>
            <a:pPr marL="0" indent="0" algn="ctr">
              <a:buNone/>
            </a:pPr>
            <a:r>
              <a:rPr lang="en-US" b="1" dirty="0" smtClean="0"/>
              <a:t>P = V</a:t>
            </a:r>
            <a:r>
              <a:rPr lang="en-US" b="1" dirty="0" smtClean="0">
                <a:latin typeface="Cambria"/>
                <a:cs typeface="Cambria"/>
              </a:rPr>
              <a:t>I</a:t>
            </a:r>
          </a:p>
          <a:p>
            <a:pPr marL="0" indent="0">
              <a:buNone/>
            </a:pPr>
            <a:r>
              <a:rPr lang="en-US" dirty="0" smtClean="0"/>
              <a:t>P = power, W</a:t>
            </a:r>
          </a:p>
          <a:p>
            <a:pPr marL="0" indent="0">
              <a:buNone/>
            </a:pPr>
            <a:r>
              <a:rPr lang="en-US" dirty="0" smtClean="0"/>
              <a:t>V = voltage, V</a:t>
            </a:r>
          </a:p>
          <a:p>
            <a:pPr marL="0" indent="0">
              <a:buNone/>
            </a:pPr>
            <a:r>
              <a:rPr lang="en-US" dirty="0" smtClean="0">
                <a:latin typeface="Cambria"/>
                <a:cs typeface="Cambria"/>
              </a:rPr>
              <a:t>I</a:t>
            </a:r>
            <a:r>
              <a:rPr lang="en-US" dirty="0" smtClean="0"/>
              <a:t> = current, A</a:t>
            </a:r>
          </a:p>
          <a:p>
            <a:pPr marL="0" indent="0" algn="r">
              <a:buNone/>
            </a:pPr>
            <a:r>
              <a:rPr lang="en-US" i="1" dirty="0" smtClean="0"/>
              <a:t>Worksheet: Power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3941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Sci</a:t>
            </a:r>
            <a:r>
              <a:rPr lang="en-US" dirty="0" smtClean="0"/>
              <a:t> 1.2 Preparation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31" y="1417638"/>
            <a:ext cx="8591469" cy="5440362"/>
          </a:xfrm>
        </p:spPr>
        <p:txBody>
          <a:bodyPr>
            <a:normAutofit/>
          </a:bodyPr>
          <a:lstStyle/>
          <a:p>
            <a:r>
              <a:rPr lang="en-US" b="1" dirty="0" smtClean="0"/>
              <a:t>Aim:</a:t>
            </a:r>
            <a:r>
              <a:rPr lang="en-US" dirty="0" smtClean="0"/>
              <a:t> To determine what happens to current as resistors are added in series.</a:t>
            </a:r>
          </a:p>
          <a:p>
            <a:r>
              <a:rPr lang="en-US" b="1" dirty="0" smtClean="0"/>
              <a:t>Hypothesis:</a:t>
            </a:r>
            <a:r>
              <a:rPr lang="en-US" dirty="0" smtClean="0"/>
              <a:t> I think that as more resistors are added in series, the current will &lt;</a:t>
            </a:r>
            <a:r>
              <a:rPr lang="en-US" i="1" dirty="0" smtClean="0"/>
              <a:t>increase/ decrease/stay the same</a:t>
            </a:r>
            <a:r>
              <a:rPr lang="en-US" dirty="0" smtClean="0"/>
              <a:t>&gt;</a:t>
            </a:r>
          </a:p>
          <a:p>
            <a:r>
              <a:rPr lang="en-US" b="1" dirty="0" smtClean="0"/>
              <a:t>Background Information:</a:t>
            </a:r>
            <a:endParaRPr lang="en-US" dirty="0" smtClean="0"/>
          </a:p>
          <a:p>
            <a:pPr lvl="1"/>
            <a:r>
              <a:rPr lang="en-US" b="1" dirty="0"/>
              <a:t>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1234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</a:t>
            </a:r>
            <a:r>
              <a:rPr lang="en-US" dirty="0"/>
              <a:t> 1.2 </a:t>
            </a:r>
            <a:r>
              <a:rPr lang="en-US" dirty="0" smtClean="0"/>
              <a:t>Preparation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31" y="1417638"/>
            <a:ext cx="8591469" cy="54403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Method: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Set up a series circuit with an ammeter and one resistor</a:t>
            </a:r>
          </a:p>
          <a:p>
            <a:pPr lvl="1"/>
            <a:r>
              <a:rPr lang="en-US" dirty="0"/>
              <a:t>Measure the current</a:t>
            </a:r>
          </a:p>
          <a:p>
            <a:pPr lvl="1"/>
            <a:r>
              <a:rPr lang="en-US" dirty="0"/>
              <a:t>Repeat for two and then three resistors in series</a:t>
            </a:r>
          </a:p>
          <a:p>
            <a:r>
              <a:rPr lang="en-US" b="1" dirty="0" smtClean="0"/>
              <a:t>Results:</a:t>
            </a:r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Conclusion:</a:t>
            </a:r>
            <a:endParaRPr lang="en-US" dirty="0" smtClean="0"/>
          </a:p>
          <a:p>
            <a:pPr lvl="1"/>
            <a:r>
              <a:rPr lang="en-US" dirty="0" smtClean="0"/>
              <a:t>Agree/disagree with your hypothesis</a:t>
            </a:r>
          </a:p>
          <a:p>
            <a:pPr lvl="1"/>
            <a:r>
              <a:rPr lang="en-US" dirty="0" smtClean="0"/>
              <a:t>Use your background information to explain your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6630"/>
              </p:ext>
            </p:extLst>
          </p:nvPr>
        </p:nvGraphicFramePr>
        <p:xfrm>
          <a:off x="1524000" y="3786543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Resistors in Series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(A)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29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</a:t>
            </a:r>
            <a:r>
              <a:rPr lang="en-US" dirty="0"/>
              <a:t> 1.2 </a:t>
            </a:r>
            <a:r>
              <a:rPr lang="en-US" dirty="0" smtClean="0"/>
              <a:t>Preparation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31" y="1310837"/>
            <a:ext cx="8591469" cy="5547163"/>
          </a:xfrm>
        </p:spPr>
        <p:txBody>
          <a:bodyPr/>
          <a:lstStyle/>
          <a:p>
            <a:r>
              <a:rPr lang="en-US" b="1" dirty="0"/>
              <a:t>Aim:</a:t>
            </a:r>
            <a:r>
              <a:rPr lang="en-US" dirty="0"/>
              <a:t> To determine what happens to </a:t>
            </a:r>
            <a:r>
              <a:rPr lang="en-US" dirty="0" smtClean="0"/>
              <a:t>temperature of water as the voltage across a heating element is increased</a:t>
            </a:r>
            <a:endParaRPr lang="en-US" dirty="0"/>
          </a:p>
          <a:p>
            <a:r>
              <a:rPr lang="en-US" b="1" dirty="0"/>
              <a:t>Hypothesis:</a:t>
            </a:r>
            <a:r>
              <a:rPr lang="en-US" dirty="0"/>
              <a:t> I think that as </a:t>
            </a:r>
            <a:r>
              <a:rPr lang="en-US" dirty="0" smtClean="0"/>
              <a:t>the voltage is increased, </a:t>
            </a:r>
            <a:r>
              <a:rPr lang="en-US" dirty="0"/>
              <a:t>the </a:t>
            </a:r>
            <a:r>
              <a:rPr lang="en-US" dirty="0" smtClean="0"/>
              <a:t>temperature of the water will </a:t>
            </a:r>
            <a:r>
              <a:rPr lang="en-US" dirty="0"/>
              <a:t>&lt;</a:t>
            </a:r>
            <a:r>
              <a:rPr lang="en-US" i="1" dirty="0"/>
              <a:t>increase/ decrease/stay the same</a:t>
            </a:r>
            <a:r>
              <a:rPr lang="en-US" dirty="0"/>
              <a:t>&gt;</a:t>
            </a:r>
          </a:p>
          <a:p>
            <a:r>
              <a:rPr lang="en-US" b="1" dirty="0"/>
              <a:t>Background Information:</a:t>
            </a:r>
            <a:endParaRPr lang="en-US" dirty="0"/>
          </a:p>
          <a:p>
            <a:pPr lvl="1"/>
            <a:r>
              <a:rPr lang="en-US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0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</a:t>
            </a:r>
            <a:r>
              <a:rPr lang="en-US" dirty="0"/>
              <a:t> 1.2 </a:t>
            </a:r>
            <a:r>
              <a:rPr lang="en-US" dirty="0" smtClean="0"/>
              <a:t>Preparation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31" y="1417638"/>
            <a:ext cx="8591469" cy="5440362"/>
          </a:xfrm>
        </p:spPr>
        <p:txBody>
          <a:bodyPr>
            <a:normAutofit/>
          </a:bodyPr>
          <a:lstStyle/>
          <a:p>
            <a:r>
              <a:rPr lang="en-US" b="1" dirty="0"/>
              <a:t>Method: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Set up </a:t>
            </a:r>
            <a:r>
              <a:rPr lang="en-US" dirty="0" smtClean="0"/>
              <a:t>the circuit</a:t>
            </a:r>
            <a:endParaRPr lang="en-US" dirty="0"/>
          </a:p>
          <a:p>
            <a:pPr lvl="1"/>
            <a:r>
              <a:rPr lang="en-US" dirty="0"/>
              <a:t>Measure the </a:t>
            </a:r>
            <a:r>
              <a:rPr lang="en-US" dirty="0" smtClean="0"/>
              <a:t>temperature every minute for 10 minutes</a:t>
            </a:r>
            <a:endParaRPr lang="en-US" dirty="0"/>
          </a:p>
          <a:p>
            <a:pPr lvl="1"/>
            <a:r>
              <a:rPr lang="en-US" dirty="0" smtClean="0"/>
              <a:t>Share your results with the class</a:t>
            </a:r>
            <a:endParaRPr lang="en-US" dirty="0"/>
          </a:p>
          <a:p>
            <a:r>
              <a:rPr lang="en-US" b="1" dirty="0"/>
              <a:t>Results: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83068"/>
              </p:ext>
            </p:extLst>
          </p:nvPr>
        </p:nvGraphicFramePr>
        <p:xfrm>
          <a:off x="1524000" y="4510069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(min)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Temperature (</a:t>
                      </a:r>
                      <a:r>
                        <a:rPr lang="en-A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℃</a:t>
                      </a:r>
                      <a:r>
                        <a:rPr lang="en-AU" i="0" dirty="0" smtClean="0">
                          <a:effectLst/>
                        </a:rPr>
                        <a:t> 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57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</a:t>
            </a:r>
            <a:r>
              <a:rPr lang="en-US" dirty="0"/>
              <a:t> 1.2 </a:t>
            </a:r>
            <a:r>
              <a:rPr lang="en-US" dirty="0" smtClean="0"/>
              <a:t>Preparation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Class Results: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400" dirty="0"/>
          </a:p>
          <a:p>
            <a:r>
              <a:rPr lang="en-US" b="1" dirty="0"/>
              <a:t>Conclusion:</a:t>
            </a:r>
            <a:endParaRPr lang="en-US" dirty="0"/>
          </a:p>
          <a:p>
            <a:pPr lvl="1"/>
            <a:r>
              <a:rPr lang="en-US" dirty="0"/>
              <a:t>Agree/disagree with your hypothesis</a:t>
            </a:r>
          </a:p>
          <a:p>
            <a:pPr lvl="1"/>
            <a:r>
              <a:rPr lang="en-US" dirty="0"/>
              <a:t>Use your background information to explain your results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721032"/>
              </p:ext>
            </p:extLst>
          </p:nvPr>
        </p:nvGraphicFramePr>
        <p:xfrm>
          <a:off x="1524000" y="2193199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Voltage (V)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Maximum</a:t>
                      </a:r>
                      <a:r>
                        <a:rPr lang="en-US" baseline="0" dirty="0" smtClean="0"/>
                        <a:t> Temperature </a:t>
                      </a:r>
                      <a:r>
                        <a:rPr lang="en-US" dirty="0" smtClean="0"/>
                        <a:t>(</a:t>
                      </a:r>
                      <a:r>
                        <a:rPr lang="en-A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℃</a:t>
                      </a:r>
                      <a:r>
                        <a:rPr lang="en-AU" i="0" dirty="0" smtClean="0">
                          <a:effectLst/>
                        </a:rPr>
                        <a:t> 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Change in Temperature (</a:t>
                      </a:r>
                      <a:r>
                        <a:rPr lang="en-A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℃</a:t>
                      </a:r>
                      <a:r>
                        <a:rPr lang="en-AU" i="0" dirty="0" smtClean="0">
                          <a:effectLst/>
                        </a:rPr>
                        <a:t> 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57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Fuses and Circuit Breakers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Fuses</a:t>
            </a:r>
            <a:r>
              <a:rPr lang="en-US" dirty="0"/>
              <a:t> and </a:t>
            </a:r>
            <a:r>
              <a:rPr lang="en-US" b="1" dirty="0"/>
              <a:t>circuit breakers </a:t>
            </a:r>
            <a:r>
              <a:rPr lang="en-US" dirty="0"/>
              <a:t>are safety </a:t>
            </a:r>
            <a:r>
              <a:rPr lang="en-US" dirty="0" smtClean="0"/>
              <a:t>devices</a:t>
            </a:r>
            <a:endParaRPr lang="en-US" b="1" dirty="0" smtClean="0"/>
          </a:p>
          <a:p>
            <a:r>
              <a:rPr lang="en-US" b="1" dirty="0" smtClean="0"/>
              <a:t>Fuses</a:t>
            </a:r>
            <a:r>
              <a:rPr lang="en-US" dirty="0" smtClean="0"/>
              <a:t> and </a:t>
            </a:r>
            <a:r>
              <a:rPr lang="en-US" b="1" dirty="0" smtClean="0"/>
              <a:t>circuit breakers </a:t>
            </a:r>
            <a:r>
              <a:rPr lang="en-US" dirty="0" smtClean="0"/>
              <a:t>break the circuit when current is too high</a:t>
            </a:r>
          </a:p>
        </p:txBody>
      </p:sp>
    </p:spTree>
    <p:extLst>
      <p:ext uri="{BB962C8B-B14F-4D97-AF65-F5344CB8AC3E}">
        <p14:creationId xmlns:p14="http://schemas.microsoft.com/office/powerpoint/2010/main" val="191023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Sci</a:t>
            </a:r>
            <a:r>
              <a:rPr lang="en-US" dirty="0" smtClean="0"/>
              <a:t> 1.2 Preparation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NZ, mains power supply is 230 V</a:t>
            </a:r>
          </a:p>
          <a:p>
            <a:r>
              <a:rPr lang="en-US" dirty="0" smtClean="0"/>
              <a:t>In USA, mains power supply is 120 V</a:t>
            </a:r>
          </a:p>
          <a:p>
            <a:r>
              <a:rPr lang="en-US" dirty="0" smtClean="0"/>
              <a:t>Imagine you are writing safety advice for people moving to NZ from USA. Use your scientific knowledge to explain why it would be unsafe to use a toaster from </a:t>
            </a:r>
            <a:r>
              <a:rPr lang="en-US" smtClean="0"/>
              <a:t>USA in NZ.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7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Magnetism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Static Electricity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2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Magnets have north and a south </a:t>
            </a:r>
            <a:r>
              <a:rPr lang="en-NZ" dirty="0" smtClean="0">
                <a:effectLst>
                  <a:glow rad="25400">
                    <a:scrgbClr r="0" g="0" b="0"/>
                  </a:glow>
                </a:effectLst>
              </a:rPr>
              <a:t>pole</a:t>
            </a:r>
          </a:p>
          <a:p>
            <a:r>
              <a:rPr lang="en-NZ" dirty="0" smtClean="0">
                <a:effectLst>
                  <a:glow rad="25400">
                    <a:scrgbClr r="0" g="0" b="0"/>
                  </a:glow>
                </a:effectLst>
              </a:rPr>
              <a:t>Magnetic </a:t>
            </a:r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field lines go from north to </a:t>
            </a:r>
            <a:r>
              <a:rPr lang="en-NZ" dirty="0" smtClean="0">
                <a:effectLst>
                  <a:glow rad="25400">
                    <a:scrgbClr r="0" g="0" b="0"/>
                  </a:glow>
                </a:effectLst>
              </a:rPr>
              <a:t>south</a:t>
            </a:r>
          </a:p>
          <a:p>
            <a:r>
              <a:rPr lang="en-NZ" dirty="0" smtClean="0">
                <a:effectLst>
                  <a:glow rad="25400">
                    <a:scrgbClr r="0" g="0" b="0"/>
                  </a:glow>
                </a:effectLst>
              </a:rPr>
              <a:t>Field </a:t>
            </a:r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lines do not </a:t>
            </a:r>
            <a:r>
              <a:rPr lang="en-NZ" dirty="0" smtClean="0">
                <a:effectLst>
                  <a:glow rad="25400">
                    <a:scrgbClr r="0" g="0" b="0"/>
                  </a:glow>
                </a:effectLst>
              </a:rPr>
              <a:t>cross</a:t>
            </a:r>
            <a:endParaRPr lang="en-AU" dirty="0">
              <a:effectLst>
                <a:glow rad="25400">
                  <a:scrgbClr r="0" g="0" b="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97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Field Around </a:t>
            </a:r>
            <a:br>
              <a:rPr lang="en-US" dirty="0" smtClean="0"/>
            </a:br>
            <a:r>
              <a:rPr lang="en-US" dirty="0" smtClean="0"/>
              <a:t>a Bar Magnet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880" y="2139949"/>
            <a:ext cx="4826000" cy="311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2139949"/>
            <a:ext cx="397693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5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Field Around</a:t>
            </a:r>
            <a:br>
              <a:rPr lang="en-US" dirty="0" smtClean="0"/>
            </a:br>
            <a:r>
              <a:rPr lang="en-US" dirty="0" smtClean="0"/>
              <a:t>A Current-Carrying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When charges move through a wire, a magnetic field forms around the </a:t>
            </a:r>
            <a:r>
              <a:rPr lang="en-NZ" dirty="0" smtClean="0">
                <a:effectLst>
                  <a:glow rad="25400">
                    <a:scrgbClr r="0" g="0" b="0"/>
                  </a:glow>
                </a:effectLst>
              </a:rPr>
              <a:t>wire</a:t>
            </a:r>
            <a:endParaRPr lang="en-AU" dirty="0">
              <a:effectLst>
                <a:glow rad="25400">
                  <a:scrgbClr r="0" g="0" b="0"/>
                </a:glow>
              </a:effectLst>
            </a:endParaRPr>
          </a:p>
          <a:p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We use the right-hand thumb rule to work out the direction of the magnetic field:</a:t>
            </a:r>
            <a:endParaRPr lang="en-AU" dirty="0">
              <a:effectLst>
                <a:glow rad="25400">
                  <a:scrgbClr r="0" g="0" b="0"/>
                </a:glow>
              </a:effectLst>
            </a:endParaRPr>
          </a:p>
          <a:p>
            <a:pPr lvl="1"/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The thumb gives the direction of conventional </a:t>
            </a:r>
            <a:r>
              <a:rPr lang="en-NZ" dirty="0" smtClean="0">
                <a:effectLst>
                  <a:glow rad="25400">
                    <a:scrgbClr r="0" g="0" b="0"/>
                  </a:glow>
                </a:effectLst>
              </a:rPr>
              <a:t>current</a:t>
            </a:r>
            <a:endParaRPr lang="en-AU" dirty="0">
              <a:effectLst>
                <a:glow rad="25400">
                  <a:scrgbClr r="0" g="0" b="0"/>
                </a:glow>
              </a:effectLst>
            </a:endParaRPr>
          </a:p>
          <a:p>
            <a:pPr lvl="1"/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The fingers give the direction of the magnetic </a:t>
            </a:r>
            <a:r>
              <a:rPr lang="en-NZ" dirty="0" smtClean="0">
                <a:effectLst>
                  <a:glow rad="25400">
                    <a:scrgbClr r="0" g="0" b="0"/>
                  </a:glow>
                </a:effectLst>
              </a:rPr>
              <a:t>field</a:t>
            </a:r>
            <a:endParaRPr lang="en-AU" dirty="0">
              <a:effectLst>
                <a:glow rad="25400">
                  <a:scrgbClr r="0" g="0" b="0"/>
                </a:glo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4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Magnetic Field Around</a:t>
            </a:r>
            <a:br>
              <a:rPr lang="en-US" dirty="0"/>
            </a:br>
            <a:r>
              <a:rPr lang="en-US" dirty="0"/>
              <a:t>A Current-Carrying Wire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501" r="1501"/>
          <a:stretch>
            <a:fillRect/>
          </a:stretch>
        </p:blipFill>
        <p:spPr>
          <a:xfrm>
            <a:off x="273931" y="1536700"/>
            <a:ext cx="8591469" cy="5257800"/>
          </a:xfrm>
        </p:spPr>
      </p:pic>
    </p:spTree>
    <p:extLst>
      <p:ext uri="{BB962C8B-B14F-4D97-AF65-F5344CB8AC3E}">
        <p14:creationId xmlns:p14="http://schemas.microsoft.com/office/powerpoint/2010/main" val="249212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Magnetic Field Around</a:t>
            </a:r>
            <a:br>
              <a:rPr lang="en-US" dirty="0"/>
            </a:br>
            <a:r>
              <a:rPr lang="en-US" dirty="0"/>
              <a:t>A Current-Carrying Wire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We can calculate the strength of the magnetic field using the following equation</a:t>
            </a:r>
            <a:r>
              <a:rPr lang="en-NZ" dirty="0" smtClean="0">
                <a:effectLst>
                  <a:glow rad="25400">
                    <a:scrgbClr r="0" g="0" b="0"/>
                  </a:glow>
                </a:effectLst>
              </a:rPr>
              <a:t>:</a:t>
            </a:r>
            <a:endParaRPr lang="en-US" dirty="0" smtClean="0">
              <a:effectLst>
                <a:glow rad="25400">
                  <a:scrgbClr r="0" g="0" b="0"/>
                </a:glow>
              </a:effectLst>
            </a:endParaRPr>
          </a:p>
          <a:p>
            <a:endParaRPr lang="en-US" dirty="0">
              <a:effectLst>
                <a:glow rad="25400">
                  <a:scrgbClr r="0" g="0" b="0"/>
                </a:glow>
              </a:effectLst>
            </a:endParaRPr>
          </a:p>
          <a:p>
            <a:endParaRPr lang="en-US" dirty="0" smtClean="0">
              <a:effectLst>
                <a:glow rad="25400">
                  <a:scrgbClr r="0" g="0" b="0"/>
                </a:glow>
              </a:effectLst>
            </a:endParaRPr>
          </a:p>
          <a:p>
            <a:pPr marL="0" indent="0">
              <a:buNone/>
            </a:pPr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B = magnetic field strength, Tesla, T</a:t>
            </a:r>
            <a:endParaRPr lang="en-AU" dirty="0">
              <a:effectLst>
                <a:glow rad="25400">
                  <a:scrgbClr r="0" g="0" b="0"/>
                </a:glow>
              </a:effectLst>
            </a:endParaRPr>
          </a:p>
          <a:p>
            <a:pPr marL="0" indent="0">
              <a:buNone/>
            </a:pPr>
            <a:r>
              <a:rPr lang="en-NZ" dirty="0" smtClean="0">
                <a:effectLst>
                  <a:glow rad="25400">
                    <a:scrgbClr r="0" g="0" b="0"/>
                  </a:glow>
                </a:effectLst>
              </a:rPr>
              <a:t>k </a:t>
            </a:r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= a constant, 2 x 10</a:t>
            </a:r>
            <a:r>
              <a:rPr lang="en-NZ" baseline="30000" dirty="0">
                <a:effectLst>
                  <a:glow rad="25400">
                    <a:scrgbClr r="0" g="0" b="0"/>
                  </a:glow>
                </a:effectLst>
              </a:rPr>
              <a:t>-7</a:t>
            </a:r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 N.A</a:t>
            </a:r>
            <a:r>
              <a:rPr lang="en-NZ" baseline="30000" dirty="0">
                <a:effectLst>
                  <a:glow rad="25400">
                    <a:scrgbClr r="0" g="0" b="0"/>
                  </a:glow>
                </a:effectLst>
              </a:rPr>
              <a:t>-1</a:t>
            </a:r>
            <a:endParaRPr lang="en-AU" dirty="0">
              <a:effectLst>
                <a:glow rad="25400">
                  <a:scrgbClr r="0" g="0" b="0"/>
                </a:glow>
              </a:effectLst>
            </a:endParaRPr>
          </a:p>
          <a:p>
            <a:pPr marL="0" indent="0">
              <a:buNone/>
            </a:pPr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I = current, A</a:t>
            </a:r>
            <a:endParaRPr lang="en-AU" dirty="0">
              <a:effectLst>
                <a:glow rad="25400">
                  <a:scrgbClr r="0" g="0" b="0"/>
                </a:glow>
              </a:effectLst>
            </a:endParaRPr>
          </a:p>
          <a:p>
            <a:pPr marL="0" indent="0">
              <a:buNone/>
            </a:pPr>
            <a:r>
              <a:rPr lang="en-NZ" dirty="0">
                <a:effectLst>
                  <a:glow rad="25400">
                    <a:scrgbClr r="0" g="0" b="0"/>
                  </a:glow>
                </a:effectLst>
              </a:rPr>
              <a:t>d = distance, m</a:t>
            </a:r>
            <a:endParaRPr lang="en-AU" dirty="0">
              <a:effectLst>
                <a:glow rad="25400">
                  <a:scrgbClr r="0" g="0" b="0"/>
                </a:glo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867977"/>
              </p:ext>
            </p:extLst>
          </p:nvPr>
        </p:nvGraphicFramePr>
        <p:xfrm>
          <a:off x="1333500" y="2867025"/>
          <a:ext cx="6477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ocument" r:id="rId3" imgW="6477000" imgH="901700" progId="Word.Document.12">
                  <p:embed/>
                </p:oleObj>
              </mc:Choice>
              <mc:Fallback>
                <p:oleObj name="Document" r:id="rId3" imgW="6477000" imgH="90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0" y="2867025"/>
                        <a:ext cx="64770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08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Demonstration: AC generator</a:t>
            </a:r>
          </a:p>
          <a:p>
            <a:r>
              <a:rPr lang="en-US" i="1" dirty="0" smtClean="0"/>
              <a:t>Demonstration: Current-carrying wire and large magnet</a:t>
            </a:r>
          </a:p>
          <a:p>
            <a:r>
              <a:rPr lang="en-US" i="1" dirty="0" smtClean="0"/>
              <a:t>Worksheet: Magnetic field around a current-carrying wire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6145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Field Around</a:t>
            </a:r>
            <a:br>
              <a:rPr lang="en-US" dirty="0" smtClean="0"/>
            </a:br>
            <a:r>
              <a:rPr lang="en-US" dirty="0" smtClean="0"/>
              <a:t>A Solenoid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</a:schemeClr>
                  </a:glow>
                </a:effectLst>
              </a:rPr>
              <a:t>A </a:t>
            </a:r>
            <a:r>
              <a:rPr lang="en-NZ" b="1" dirty="0">
                <a:effectLst>
                  <a:glow rad="25400">
                    <a:schemeClr val="tx1">
                      <a:lumMod val="75000"/>
                      <a:lumOff val="25000"/>
                    </a:schemeClr>
                  </a:glow>
                </a:effectLst>
              </a:rPr>
              <a:t>solenoid</a:t>
            </a:r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</a:schemeClr>
                  </a:glow>
                </a:effectLst>
              </a:rPr>
              <a:t> is a coil of </a:t>
            </a:r>
            <a:r>
              <a:rPr lang="en-NZ" dirty="0" smtClean="0">
                <a:effectLst>
                  <a:glow rad="25400">
                    <a:schemeClr val="tx1">
                      <a:lumMod val="75000"/>
                      <a:lumOff val="25000"/>
                    </a:schemeClr>
                  </a:glow>
                </a:effectLst>
              </a:rPr>
              <a:t>wire</a:t>
            </a:r>
          </a:p>
          <a:p>
            <a:r>
              <a:rPr lang="en-NZ" dirty="0" smtClean="0">
                <a:effectLst>
                  <a:glow rad="25400">
                    <a:schemeClr val="tx1">
                      <a:lumMod val="75000"/>
                      <a:lumOff val="25000"/>
                    </a:schemeClr>
                  </a:glow>
                </a:effectLst>
              </a:rPr>
              <a:t>When </a:t>
            </a:r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</a:schemeClr>
                  </a:glow>
                </a:effectLst>
              </a:rPr>
              <a:t>electrical current goes through the wire, the magnetic fields around each piece of wire add up and an electromagnet is </a:t>
            </a:r>
            <a:r>
              <a:rPr lang="en-NZ" dirty="0" smtClean="0">
                <a:effectLst>
                  <a:glow rad="25400">
                    <a:schemeClr val="tx1">
                      <a:lumMod val="75000"/>
                      <a:lumOff val="25000"/>
                    </a:schemeClr>
                  </a:glow>
                </a:effectLst>
              </a:rPr>
              <a:t>formed</a:t>
            </a:r>
            <a:endParaRPr lang="en-AU" dirty="0">
              <a:effectLst>
                <a:glow rad="25400">
                  <a:schemeClr val="tx1">
                    <a:lumMod val="75000"/>
                    <a:lumOff val="25000"/>
                  </a:schemeClr>
                </a:glow>
              </a:effectLst>
            </a:endParaRPr>
          </a:p>
          <a:p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</a:schemeClr>
                  </a:glow>
                </a:effectLst>
              </a:rPr>
              <a:t>We use the right-hand thumb rule to work out the direction of the magnetic field:</a:t>
            </a:r>
            <a:endParaRPr lang="en-AU" dirty="0">
              <a:effectLst>
                <a:glow rad="25400">
                  <a:schemeClr val="tx1">
                    <a:lumMod val="75000"/>
                    <a:lumOff val="25000"/>
                  </a:schemeClr>
                </a:glow>
              </a:effectLst>
            </a:endParaRPr>
          </a:p>
          <a:p>
            <a:pPr lvl="1"/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</a:schemeClr>
                  </a:glow>
                </a:effectLst>
              </a:rPr>
              <a:t>The fingers give the direction of conventional current in the </a:t>
            </a:r>
            <a:r>
              <a:rPr lang="en-NZ" dirty="0" smtClean="0">
                <a:effectLst>
                  <a:glow rad="25400">
                    <a:schemeClr val="tx1">
                      <a:lumMod val="75000"/>
                      <a:lumOff val="25000"/>
                    </a:schemeClr>
                  </a:glow>
                </a:effectLst>
              </a:rPr>
              <a:t>wires</a:t>
            </a:r>
            <a:endParaRPr lang="en-AU" dirty="0">
              <a:effectLst>
                <a:glow rad="25400">
                  <a:schemeClr val="tx1">
                    <a:lumMod val="75000"/>
                    <a:lumOff val="25000"/>
                  </a:schemeClr>
                </a:glow>
              </a:effectLst>
            </a:endParaRPr>
          </a:p>
          <a:p>
            <a:pPr lvl="1"/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</a:schemeClr>
                  </a:glow>
                </a:effectLst>
              </a:rPr>
              <a:t>The thumb gives the direction of the magnetic </a:t>
            </a:r>
            <a:r>
              <a:rPr lang="en-NZ" dirty="0" smtClean="0">
                <a:effectLst>
                  <a:glow rad="25400">
                    <a:schemeClr val="tx1">
                      <a:lumMod val="75000"/>
                      <a:lumOff val="25000"/>
                    </a:schemeClr>
                  </a:glow>
                </a:effectLst>
              </a:rPr>
              <a:t>field</a:t>
            </a:r>
            <a:endParaRPr lang="en-AU" dirty="0">
              <a:effectLst>
                <a:glow rad="25400">
                  <a:schemeClr val="tx1">
                    <a:lumMod val="75000"/>
                    <a:lumOff val="25000"/>
                  </a:schemeClr>
                </a:glow>
              </a:effectLst>
            </a:endParaRPr>
          </a:p>
          <a:p>
            <a:endParaRPr lang="en-US" dirty="0">
              <a:effectLst>
                <a:glow rad="254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27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Magnetic Field Around</a:t>
            </a:r>
            <a:br>
              <a:rPr lang="en-US" dirty="0"/>
            </a:br>
            <a:r>
              <a:rPr lang="en-US" dirty="0"/>
              <a:t>A Solenoid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1755774"/>
            <a:ext cx="8143875" cy="43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Research an application of </a:t>
            </a:r>
            <a:r>
              <a:rPr lang="en-NZ" dirty="0" smtClean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electromagnets:</a:t>
            </a:r>
            <a:endParaRPr lang="en-AU" dirty="0">
              <a:effectLst>
                <a:glow rad="254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  <a:p>
            <a:pPr lvl="1"/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What is the application you have chosen?</a:t>
            </a:r>
            <a:endParaRPr lang="en-AU" dirty="0">
              <a:effectLst>
                <a:glow rad="254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  <a:p>
            <a:pPr lvl="1"/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How is an electromagnet used in this application?</a:t>
            </a:r>
            <a:endParaRPr lang="en-AU" dirty="0">
              <a:effectLst>
                <a:glow rad="254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  <a:p>
            <a:pPr lvl="1"/>
            <a:r>
              <a:rPr lang="en-NZ" dirty="0">
                <a:effectLst>
                  <a:glow rad="254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Use your scientific understanding of electromagnets to explain what happens in this use of electromagnets.  </a:t>
            </a:r>
            <a:endParaRPr lang="en-AU" dirty="0">
              <a:effectLst>
                <a:glow rad="254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7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Charges can be </a:t>
            </a:r>
            <a:r>
              <a:rPr lang="en-NZ" b="1" dirty="0" smtClean="0"/>
              <a:t>positive</a:t>
            </a:r>
            <a:r>
              <a:rPr lang="en-NZ" dirty="0" smtClean="0"/>
              <a:t> or </a:t>
            </a:r>
            <a:r>
              <a:rPr lang="en-NZ" b="1" dirty="0" smtClean="0"/>
              <a:t>negative</a:t>
            </a:r>
          </a:p>
          <a:p>
            <a:r>
              <a:rPr lang="en-NZ" dirty="0" smtClean="0"/>
              <a:t>If </a:t>
            </a:r>
            <a:r>
              <a:rPr lang="en-NZ" dirty="0"/>
              <a:t>an object has the same number of positive and negative charges, it is said to be electrically </a:t>
            </a:r>
            <a:r>
              <a:rPr lang="en-NZ" dirty="0" smtClean="0"/>
              <a:t>neutral</a:t>
            </a:r>
            <a:endParaRPr lang="en-AU" dirty="0"/>
          </a:p>
          <a:p>
            <a:r>
              <a:rPr lang="en-NZ" b="1" dirty="0"/>
              <a:t>Opposite</a:t>
            </a:r>
            <a:r>
              <a:rPr lang="en-NZ" dirty="0"/>
              <a:t> charges </a:t>
            </a:r>
            <a:r>
              <a:rPr lang="en-NZ" b="1" dirty="0" smtClean="0"/>
              <a:t>attract</a:t>
            </a:r>
          </a:p>
          <a:p>
            <a:r>
              <a:rPr lang="en-NZ" b="1" dirty="0" smtClean="0"/>
              <a:t>Like</a:t>
            </a:r>
            <a:r>
              <a:rPr lang="en-NZ" dirty="0" smtClean="0"/>
              <a:t> charges </a:t>
            </a:r>
            <a:r>
              <a:rPr lang="en-NZ" b="1" dirty="0" smtClean="0"/>
              <a:t>repel</a:t>
            </a:r>
          </a:p>
          <a:p>
            <a:endParaRPr lang="en-AU" b="1" dirty="0" smtClean="0"/>
          </a:p>
          <a:p>
            <a:endParaRPr lang="en-AU" b="1" dirty="0"/>
          </a:p>
          <a:p>
            <a:pPr marL="0" indent="0" algn="r">
              <a:buNone/>
            </a:pPr>
            <a:r>
              <a:rPr lang="en-NZ" i="1" dirty="0"/>
              <a:t>Activity: van der Graff </a:t>
            </a:r>
            <a:r>
              <a:rPr lang="en-NZ" i="1" dirty="0" smtClean="0"/>
              <a:t>generator</a:t>
            </a:r>
            <a:endParaRPr lang="en-AU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3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Conductors &amp; Insulators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Conductors</a:t>
            </a:r>
            <a:r>
              <a:rPr lang="en-NZ" dirty="0"/>
              <a:t> transport charges </a:t>
            </a:r>
            <a:r>
              <a:rPr lang="en-NZ" dirty="0" smtClean="0"/>
              <a:t>freely</a:t>
            </a:r>
          </a:p>
          <a:p>
            <a:r>
              <a:rPr lang="en-NZ" dirty="0" smtClean="0"/>
              <a:t>Charges </a:t>
            </a:r>
            <a:r>
              <a:rPr lang="en-NZ" dirty="0"/>
              <a:t>spread rapidly over the surface of a </a:t>
            </a:r>
            <a:r>
              <a:rPr lang="en-NZ" dirty="0" smtClean="0"/>
              <a:t>conductor</a:t>
            </a:r>
            <a:endParaRPr lang="en-AU" dirty="0"/>
          </a:p>
          <a:p>
            <a:r>
              <a:rPr lang="en-NZ" b="1" dirty="0"/>
              <a:t>Insulators</a:t>
            </a:r>
            <a:r>
              <a:rPr lang="en-NZ" dirty="0"/>
              <a:t> do not readily transport </a:t>
            </a:r>
            <a:r>
              <a:rPr lang="en-NZ" dirty="0" smtClean="0"/>
              <a:t>charge</a:t>
            </a:r>
          </a:p>
          <a:p>
            <a:r>
              <a:rPr lang="en-NZ" dirty="0" smtClean="0"/>
              <a:t>Charges </a:t>
            </a:r>
            <a:r>
              <a:rPr lang="en-NZ" dirty="0"/>
              <a:t>on an insulator tend to stay where they are </a:t>
            </a:r>
            <a:r>
              <a:rPr lang="en-NZ" dirty="0" smtClean="0"/>
              <a:t>put</a:t>
            </a:r>
            <a:endParaRPr lang="en-AU" dirty="0"/>
          </a:p>
          <a:p>
            <a:r>
              <a:rPr lang="en-NZ" dirty="0"/>
              <a:t>Both conductors and insulators can store </a:t>
            </a:r>
            <a:r>
              <a:rPr lang="en-NZ" dirty="0" smtClean="0"/>
              <a:t>charge</a:t>
            </a:r>
          </a:p>
          <a:p>
            <a:pPr marL="0" indent="0">
              <a:buNone/>
            </a:pPr>
            <a:endParaRPr lang="en-NZ" dirty="0"/>
          </a:p>
          <a:p>
            <a:pPr marL="0" indent="0" algn="r">
              <a:buNone/>
            </a:pPr>
            <a:r>
              <a:rPr lang="en-NZ" i="1" dirty="0" smtClean="0"/>
              <a:t>Activity: Concept Map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8646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By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When two objects rub past each other, charges can move from the surface of one object to the surface of the </a:t>
            </a:r>
            <a:r>
              <a:rPr lang="en-NZ" dirty="0" smtClean="0"/>
              <a:t>other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323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By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If a charged object comes in contact with another object, charges will be deposited on the surface of the second </a:t>
            </a:r>
            <a:r>
              <a:rPr lang="en-NZ" dirty="0" smtClean="0"/>
              <a:t>object</a:t>
            </a:r>
            <a:endParaRPr lang="en-NZ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806" y="3105222"/>
            <a:ext cx="4024367" cy="40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7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Charging an Electroscope</a:t>
            </a:r>
            <a:br>
              <a:rPr lang="en-US" dirty="0" smtClean="0"/>
            </a:br>
            <a:r>
              <a:rPr lang="en-US" dirty="0" smtClean="0"/>
              <a:t>by Contact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3457"/>
            <a:ext cx="9144000" cy="31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9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99" y="1970857"/>
            <a:ext cx="9113401" cy="3369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Charging an Electroscope </a:t>
            </a:r>
            <a:br>
              <a:rPr lang="en-US" dirty="0" smtClean="0"/>
            </a:br>
            <a:r>
              <a:rPr lang="en-US" dirty="0" smtClean="0"/>
              <a:t>by Induction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9" y="2000394"/>
            <a:ext cx="9021595" cy="33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7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1298</Words>
  <Application>Microsoft Macintosh PowerPoint</Application>
  <PresentationFormat>On-screen Show (4:3)</PresentationFormat>
  <Paragraphs>227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Document</vt:lpstr>
      <vt:lpstr>Electricity &amp; Magnetism</vt:lpstr>
      <vt:lpstr>Topic Outline</vt:lpstr>
      <vt:lpstr>1. Static Electricity</vt:lpstr>
      <vt:lpstr>Charge</vt:lpstr>
      <vt:lpstr>Conductors &amp; Insulators</vt:lpstr>
      <vt:lpstr>Charging By Friction</vt:lpstr>
      <vt:lpstr>Charging By Contact</vt:lpstr>
      <vt:lpstr>Charging an Electroscope by Contact</vt:lpstr>
      <vt:lpstr>Charging an Electroscope  by Induction</vt:lpstr>
      <vt:lpstr>Electrical Discharge in Air</vt:lpstr>
      <vt:lpstr>Electrical Discharge to Earth</vt:lpstr>
      <vt:lpstr>2. Current Electricity</vt:lpstr>
      <vt:lpstr>Circuit Diagrams</vt:lpstr>
      <vt:lpstr>Current, Voltage, Resistance</vt:lpstr>
      <vt:lpstr>Ohm’s Law</vt:lpstr>
      <vt:lpstr>Practical – Ohm’s Law</vt:lpstr>
      <vt:lpstr>Practical – Ohm’s Law</vt:lpstr>
      <vt:lpstr>Practical – Ohm’s Law</vt:lpstr>
      <vt:lpstr>Resistors in Series</vt:lpstr>
      <vt:lpstr>Resistors in Parallel</vt:lpstr>
      <vt:lpstr>Electrical Power</vt:lpstr>
      <vt:lpstr>Sci 1.2 Preparation A</vt:lpstr>
      <vt:lpstr>Sci 1.2 Preparation A</vt:lpstr>
      <vt:lpstr>Sci 1.2 Preparation B</vt:lpstr>
      <vt:lpstr>Sci 1.2 Preparation B</vt:lpstr>
      <vt:lpstr>Sci 1.2 Preparation B</vt:lpstr>
      <vt:lpstr>Fuses and Circuit Breakers</vt:lpstr>
      <vt:lpstr>Sci 1.2 Preparation C</vt:lpstr>
      <vt:lpstr>3. Magnetism</vt:lpstr>
      <vt:lpstr>Magnetic Fields</vt:lpstr>
      <vt:lpstr>Magnetic Field Around  a Bar Magnet</vt:lpstr>
      <vt:lpstr>Magnetic Field Around A Current-Carrying Wire</vt:lpstr>
      <vt:lpstr>Magnetic Field Around A Current-Carrying Wire</vt:lpstr>
      <vt:lpstr>Magnetic Field Around A Current-Carrying Wire</vt:lpstr>
      <vt:lpstr>PowerPoint Presentation</vt:lpstr>
      <vt:lpstr>Magnetic Field Around A Solenoid</vt:lpstr>
      <vt:lpstr>Magnetic Field Around A Solenoid</vt:lpstr>
      <vt:lpstr>Electromagnets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&amp; Magnetism</dc:title>
  <dc:creator>Teacher</dc:creator>
  <cp:lastModifiedBy>Teacher</cp:lastModifiedBy>
  <cp:revision>35</cp:revision>
  <dcterms:created xsi:type="dcterms:W3CDTF">2013-03-12T22:14:09Z</dcterms:created>
  <dcterms:modified xsi:type="dcterms:W3CDTF">2013-05-26T23:21:17Z</dcterms:modified>
</cp:coreProperties>
</file>