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3"/>
  </p:notesMasterIdLst>
  <p:sldIdLst>
    <p:sldId id="256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6" r:id="rId14"/>
    <p:sldId id="277" r:id="rId15"/>
    <p:sldId id="273" r:id="rId16"/>
    <p:sldId id="261" r:id="rId17"/>
    <p:sldId id="275" r:id="rId18"/>
    <p:sldId id="274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2" r:id="rId32"/>
    <p:sldId id="290" r:id="rId33"/>
    <p:sldId id="291" r:id="rId34"/>
    <p:sldId id="295" r:id="rId35"/>
    <p:sldId id="292" r:id="rId36"/>
    <p:sldId id="293" r:id="rId37"/>
    <p:sldId id="294" r:id="rId38"/>
    <p:sldId id="296" r:id="rId39"/>
    <p:sldId id="297" r:id="rId40"/>
    <p:sldId id="298" r:id="rId41"/>
    <p:sldId id="263" r:id="rId42"/>
    <p:sldId id="257" r:id="rId43"/>
    <p:sldId id="299" r:id="rId44"/>
    <p:sldId id="300" r:id="rId45"/>
    <p:sldId id="301" r:id="rId46"/>
    <p:sldId id="302" r:id="rId47"/>
    <p:sldId id="303" r:id="rId48"/>
    <p:sldId id="304" r:id="rId49"/>
    <p:sldId id="258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AEB1D-12D9-C743-B6A6-5C1E351C8E6B}" type="datetimeFigureOut">
              <a:rPr lang="en-US" smtClean="0"/>
              <a:t>6/12/12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D334-0F41-B549-8D0B-8C2E9645F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3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D334-0F41-B549-8D0B-8C2E9645F7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5400" spc="-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December 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902585" y="4846320"/>
            <a:ext cx="241415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02585" y="0"/>
            <a:ext cx="241415" cy="484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December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December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December 6, 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December 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December 6,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December 6,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December 6,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December 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December 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14680" cy="892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114680" cy="535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December 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02585" y="0"/>
            <a:ext cx="24141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02585" y="1371600"/>
            <a:ext cx="241415" cy="548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4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45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079" y="1"/>
            <a:ext cx="8165735" cy="1964176"/>
          </a:xfrm>
        </p:spPr>
        <p:txBody>
          <a:bodyPr/>
          <a:lstStyle/>
          <a:p>
            <a:r>
              <a:rPr lang="en-US" sz="4400" dirty="0" smtClean="0"/>
              <a:t>5. </a:t>
            </a:r>
            <a:r>
              <a:rPr lang="en-US" sz="4400" dirty="0" smtClean="0"/>
              <a:t>Electric Currents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72" y="1457727"/>
            <a:ext cx="6969670" cy="52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7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Ohmic</a:t>
            </a:r>
            <a:r>
              <a:rPr lang="en-US" dirty="0" smtClean="0"/>
              <a:t> </a:t>
            </a:r>
            <a:r>
              <a:rPr lang="en-US" dirty="0" err="1" smtClean="0"/>
              <a:t>REsistors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Ohmic resistors obey Ohm’s </a:t>
            </a:r>
            <a:r>
              <a:rPr lang="en-NZ" dirty="0" smtClean="0"/>
              <a:t>Law</a:t>
            </a:r>
          </a:p>
          <a:p>
            <a:r>
              <a:rPr lang="en-NZ" dirty="0" smtClean="0"/>
              <a:t>A </a:t>
            </a:r>
            <a:r>
              <a:rPr lang="en-NZ" dirty="0"/>
              <a:t>graph of voltage versus current (at constant temperature) will give a straight </a:t>
            </a:r>
            <a:r>
              <a:rPr lang="en-NZ" dirty="0" smtClean="0"/>
              <a:t>line</a:t>
            </a:r>
          </a:p>
          <a:p>
            <a:r>
              <a:rPr lang="en-NZ" dirty="0" smtClean="0"/>
              <a:t>The </a:t>
            </a:r>
            <a:r>
              <a:rPr lang="en-NZ" dirty="0"/>
              <a:t>gradient of the line gives the resistance of the </a:t>
            </a:r>
            <a:r>
              <a:rPr lang="en-NZ" dirty="0" smtClean="0"/>
              <a:t>material</a:t>
            </a:r>
          </a:p>
          <a:p>
            <a:r>
              <a:rPr lang="en-NZ" dirty="0" smtClean="0"/>
              <a:t>Metals </a:t>
            </a:r>
            <a:r>
              <a:rPr lang="en-NZ" dirty="0"/>
              <a:t>obey Ohm’s Law across a large range of voltages if the metal is kept at a constant temperature.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54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Ohmic</a:t>
            </a:r>
            <a:r>
              <a:rPr lang="en-US" dirty="0" smtClean="0"/>
              <a:t> Resistors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ohmic</a:t>
            </a:r>
            <a:r>
              <a:rPr lang="en-US" dirty="0" smtClean="0"/>
              <a:t> resistors do not obey Ohm’s Law</a:t>
            </a:r>
          </a:p>
          <a:p>
            <a:pPr lvl="1"/>
            <a:r>
              <a:rPr lang="en-NZ" dirty="0"/>
              <a:t>As the temperature of </a:t>
            </a:r>
            <a:r>
              <a:rPr lang="en-NZ" u="sng" dirty="0"/>
              <a:t>tungsten wire</a:t>
            </a:r>
            <a:r>
              <a:rPr lang="en-NZ" dirty="0"/>
              <a:t> (used in light-bulb filaments) increases, its resistance </a:t>
            </a:r>
            <a:r>
              <a:rPr lang="en-NZ" dirty="0" smtClean="0"/>
              <a:t>increases</a:t>
            </a:r>
          </a:p>
          <a:p>
            <a:pPr lvl="1"/>
            <a:r>
              <a:rPr lang="en-NZ" dirty="0" smtClean="0"/>
              <a:t>Most </a:t>
            </a:r>
            <a:r>
              <a:rPr lang="en-NZ" dirty="0"/>
              <a:t>metals have a higher resistance at higher </a:t>
            </a:r>
            <a:r>
              <a:rPr lang="en-NZ" dirty="0" smtClean="0"/>
              <a:t>temperatures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24" y="3760786"/>
            <a:ext cx="3018448" cy="2365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564" y="3116936"/>
            <a:ext cx="1924316" cy="344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9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Ohmic</a:t>
            </a:r>
            <a:r>
              <a:rPr lang="en-US" dirty="0" smtClean="0"/>
              <a:t> Resistors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NZ" dirty="0"/>
              <a:t>A </a:t>
            </a:r>
            <a:r>
              <a:rPr lang="en-NZ" b="1" dirty="0"/>
              <a:t>diode</a:t>
            </a:r>
            <a:r>
              <a:rPr lang="en-NZ" dirty="0"/>
              <a:t> is a circuit component that allows current to travel in one direction </a:t>
            </a:r>
            <a:r>
              <a:rPr lang="en-NZ" dirty="0" smtClean="0"/>
              <a:t>only</a:t>
            </a:r>
          </a:p>
          <a:p>
            <a:pPr lvl="1"/>
            <a:r>
              <a:rPr lang="en-NZ" dirty="0" smtClean="0"/>
              <a:t>The </a:t>
            </a:r>
            <a:r>
              <a:rPr lang="en-NZ" b="1" dirty="0"/>
              <a:t>forward direction </a:t>
            </a:r>
            <a:r>
              <a:rPr lang="en-NZ" dirty="0"/>
              <a:t>of a diode is the direction in which conventional current (positive charge) can </a:t>
            </a:r>
            <a:r>
              <a:rPr lang="en-NZ" dirty="0" smtClean="0"/>
              <a:t>move</a:t>
            </a:r>
          </a:p>
          <a:p>
            <a:pPr lvl="1"/>
            <a:r>
              <a:rPr lang="en-NZ" dirty="0"/>
              <a:t>A </a:t>
            </a:r>
            <a:r>
              <a:rPr lang="en-NZ" b="1" dirty="0"/>
              <a:t>light emitting diode (</a:t>
            </a:r>
            <a:r>
              <a:rPr lang="en-NZ" b="1" dirty="0" smtClean="0"/>
              <a:t>LED)</a:t>
            </a:r>
            <a:r>
              <a:rPr lang="en-NZ" dirty="0" smtClean="0"/>
              <a:t> </a:t>
            </a:r>
            <a:r>
              <a:rPr lang="en-NZ" dirty="0"/>
              <a:t>is a diode that emits light when current is passing through </a:t>
            </a:r>
            <a:r>
              <a:rPr lang="en-NZ" dirty="0" smtClean="0"/>
              <a:t>it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45" y="3760788"/>
            <a:ext cx="2732376" cy="2332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6724" y="3945735"/>
            <a:ext cx="2964586" cy="1818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75" y="3974242"/>
            <a:ext cx="2417405" cy="178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Ohmic</a:t>
            </a:r>
            <a:r>
              <a:rPr lang="en-US" dirty="0" smtClean="0"/>
              <a:t> Resistors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NZ" sz="2800" dirty="0"/>
              <a:t>A </a:t>
            </a:r>
            <a:r>
              <a:rPr lang="en-NZ" sz="2800" b="1" dirty="0"/>
              <a:t>thermistor</a:t>
            </a:r>
            <a:r>
              <a:rPr lang="en-NZ" sz="2800" dirty="0"/>
              <a:t> is made out of a semiconductor material, and its resistance decreases with </a:t>
            </a:r>
            <a:r>
              <a:rPr lang="en-NZ" sz="2800" dirty="0" smtClean="0"/>
              <a:t>temperature</a:t>
            </a:r>
          </a:p>
          <a:p>
            <a:pPr lvl="0"/>
            <a:r>
              <a:rPr lang="en-NZ" sz="2800" dirty="0" smtClean="0"/>
              <a:t>Thermistors </a:t>
            </a:r>
            <a:r>
              <a:rPr lang="en-NZ" sz="2800" dirty="0"/>
              <a:t>can be used to detect changes in </a:t>
            </a:r>
            <a:r>
              <a:rPr lang="en-NZ" sz="2800" dirty="0" smtClean="0"/>
              <a:t>temperature</a:t>
            </a:r>
            <a:endParaRPr lang="en-A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138" y="3772227"/>
            <a:ext cx="3008279" cy="2438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564" y="3507493"/>
            <a:ext cx="2268316" cy="30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7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Ohmic</a:t>
            </a:r>
            <a:r>
              <a:rPr lang="en-US" dirty="0" smtClean="0"/>
              <a:t> Resistors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NZ" sz="2800" dirty="0"/>
              <a:t>The resistance of a </a:t>
            </a:r>
            <a:r>
              <a:rPr lang="en-NZ" sz="2800" b="1" dirty="0"/>
              <a:t>light dependent resistor (LDR) </a:t>
            </a:r>
            <a:r>
              <a:rPr lang="en-NZ" sz="2800" dirty="0"/>
              <a:t>depends on the amount of light shining on </a:t>
            </a:r>
            <a:r>
              <a:rPr lang="en-NZ" sz="2800" dirty="0" smtClean="0"/>
              <a:t>it</a:t>
            </a:r>
          </a:p>
          <a:p>
            <a:pPr lvl="0"/>
            <a:r>
              <a:rPr lang="en-NZ" sz="2800" dirty="0" smtClean="0"/>
              <a:t>LDRs </a:t>
            </a:r>
            <a:r>
              <a:rPr lang="en-NZ" sz="2800" dirty="0"/>
              <a:t>can be used to detect light </a:t>
            </a:r>
            <a:r>
              <a:rPr lang="en-NZ" sz="2800" dirty="0" smtClean="0"/>
              <a:t>intensity</a:t>
            </a:r>
            <a:endParaRPr lang="en-AU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274" y="3652902"/>
            <a:ext cx="2916591" cy="2552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30865" y="3653658"/>
            <a:ext cx="2929935" cy="22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7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u="sng" dirty="0"/>
              <a:t>Power</a:t>
            </a:r>
            <a:r>
              <a:rPr lang="en-GB" dirty="0"/>
              <a:t> is the rate at which energy is </a:t>
            </a:r>
            <a:r>
              <a:rPr lang="en-GB" dirty="0" smtClean="0"/>
              <a:t>converted from </a:t>
            </a:r>
            <a:r>
              <a:rPr lang="en-GB" dirty="0"/>
              <a:t>one form to </a:t>
            </a:r>
            <a:r>
              <a:rPr lang="en-GB" dirty="0" smtClean="0"/>
              <a:t>another</a:t>
            </a:r>
          </a:p>
          <a:p>
            <a:r>
              <a:rPr lang="en-GB" dirty="0" smtClean="0"/>
              <a:t>In </a:t>
            </a:r>
            <a:r>
              <a:rPr lang="en-GB" dirty="0"/>
              <a:t>electrical circuits, the power dissipated by a resistor is given by</a:t>
            </a:r>
            <a:r>
              <a:rPr lang="en-GB" dirty="0" smtClean="0"/>
              <a:t>:</a:t>
            </a:r>
            <a:endParaRPr lang="en-AU" dirty="0"/>
          </a:p>
          <a:p>
            <a:pPr marL="0" indent="0" algn="ctr">
              <a:buNone/>
            </a:pPr>
            <a:r>
              <a:rPr lang="en-GB" dirty="0"/>
              <a:t>P = VI </a:t>
            </a:r>
            <a:endParaRPr lang="en-AU" dirty="0"/>
          </a:p>
          <a:p>
            <a:r>
              <a:rPr lang="en-GB" dirty="0"/>
              <a:t>This can be derived from the general formula for </a:t>
            </a:r>
            <a:r>
              <a:rPr lang="en-GB" dirty="0" smtClean="0"/>
              <a:t>power </a:t>
            </a:r>
          </a:p>
          <a:p>
            <a:pPr marL="0" indent="0" algn="ctr">
              <a:buNone/>
            </a:pPr>
            <a:r>
              <a:rPr lang="en-GB" dirty="0" smtClean="0"/>
              <a:t>P </a:t>
            </a:r>
            <a:r>
              <a:rPr lang="en-GB" dirty="0"/>
              <a:t>= </a:t>
            </a:r>
            <a:r>
              <a:rPr lang="en-GB" dirty="0" err="1">
                <a:latin typeface="Symbol" charset="2"/>
                <a:cs typeface="Symbol" charset="2"/>
              </a:rPr>
              <a:t>D</a:t>
            </a:r>
            <a:r>
              <a:rPr lang="en-GB" dirty="0" err="1"/>
              <a:t>E</a:t>
            </a:r>
            <a:r>
              <a:rPr lang="en-GB" baseline="-25000" dirty="0" err="1"/>
              <a:t>p</a:t>
            </a:r>
            <a:r>
              <a:rPr lang="en-GB" dirty="0"/>
              <a:t>/</a:t>
            </a:r>
            <a:r>
              <a:rPr lang="en-GB" dirty="0" smtClean="0"/>
              <a:t>t</a:t>
            </a:r>
            <a:endParaRPr lang="en-AU" dirty="0"/>
          </a:p>
          <a:p>
            <a:r>
              <a:rPr lang="en-GB" dirty="0"/>
              <a:t>Since V = </a:t>
            </a:r>
            <a:r>
              <a:rPr lang="en-GB" dirty="0" err="1">
                <a:latin typeface="Symbol" charset="2"/>
                <a:cs typeface="Symbol" charset="2"/>
              </a:rPr>
              <a:t>D</a:t>
            </a:r>
            <a:r>
              <a:rPr lang="en-GB" dirty="0" err="1"/>
              <a:t>E</a:t>
            </a:r>
            <a:r>
              <a:rPr lang="en-GB" baseline="-25000" dirty="0" err="1"/>
              <a:t>p</a:t>
            </a:r>
            <a:r>
              <a:rPr lang="en-GB" dirty="0"/>
              <a:t>/q and I = q/t,</a:t>
            </a:r>
            <a:endParaRPr lang="en-AU" dirty="0"/>
          </a:p>
          <a:p>
            <a:pPr marL="0" indent="0" algn="ctr">
              <a:buNone/>
            </a:pPr>
            <a:r>
              <a:rPr lang="en-GB" dirty="0" smtClean="0"/>
              <a:t>P </a:t>
            </a:r>
            <a:r>
              <a:rPr lang="en-GB" dirty="0"/>
              <a:t>= </a:t>
            </a:r>
            <a:r>
              <a:rPr lang="en-GB" dirty="0" err="1" smtClean="0"/>
              <a:t>Vq</a:t>
            </a:r>
            <a:r>
              <a:rPr lang="en-GB" dirty="0" smtClean="0"/>
              <a:t>/(</a:t>
            </a:r>
            <a:r>
              <a:rPr lang="en-GB" dirty="0"/>
              <a:t>q/I)</a:t>
            </a:r>
            <a:endParaRPr lang="en-AU" dirty="0"/>
          </a:p>
          <a:p>
            <a:pPr marL="0" indent="0" algn="ctr">
              <a:buNone/>
            </a:pPr>
            <a:r>
              <a:rPr lang="en-GB" dirty="0"/>
              <a:t>P = VI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GB" sz="2300" dirty="0"/>
              <a:t>P = power, J.s</a:t>
            </a:r>
            <a:r>
              <a:rPr lang="en-GB" sz="2300" baseline="30000" dirty="0"/>
              <a:t>-1</a:t>
            </a:r>
            <a:r>
              <a:rPr lang="en-GB" sz="2300" dirty="0"/>
              <a:t> or Watts, W</a:t>
            </a:r>
            <a:endParaRPr lang="en-AU" sz="2300" dirty="0"/>
          </a:p>
          <a:p>
            <a:pPr marL="0" indent="0">
              <a:buNone/>
            </a:pPr>
            <a:r>
              <a:rPr lang="en-GB" sz="2300" dirty="0"/>
              <a:t>V = voltage, V</a:t>
            </a:r>
            <a:endParaRPr lang="en-AU" sz="2300" dirty="0"/>
          </a:p>
          <a:p>
            <a:pPr marL="0" indent="0">
              <a:buNone/>
            </a:pPr>
            <a:r>
              <a:rPr lang="en-GB" sz="2300" dirty="0"/>
              <a:t>I = current, </a:t>
            </a:r>
            <a:r>
              <a:rPr lang="en-GB" sz="2300" dirty="0" smtClean="0"/>
              <a:t>A</a:t>
            </a:r>
            <a:endParaRPr lang="en-AU" sz="2300" dirty="0"/>
          </a:p>
        </p:txBody>
      </p:sp>
    </p:spTree>
    <p:extLst>
      <p:ext uri="{BB962C8B-B14F-4D97-AF65-F5344CB8AC3E}">
        <p14:creationId xmlns:p14="http://schemas.microsoft.com/office/powerpoint/2010/main" val="288299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097202" cy="3021012"/>
          </a:xfrm>
        </p:spPr>
        <p:txBody>
          <a:bodyPr/>
          <a:lstStyle/>
          <a:p>
            <a:r>
              <a:rPr lang="en-US" sz="4400" dirty="0" smtClean="0"/>
              <a:t>5.2 Electric Circuits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28" y="2303396"/>
            <a:ext cx="6372966" cy="39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7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Electromotive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u="sng" dirty="0"/>
              <a:t>Electromotive force</a:t>
            </a:r>
            <a:r>
              <a:rPr lang="en-NZ" dirty="0"/>
              <a:t> </a:t>
            </a:r>
            <a:r>
              <a:rPr lang="en-GB" dirty="0"/>
              <a:t>(</a:t>
            </a:r>
            <a:r>
              <a:rPr lang="en-GB" dirty="0" err="1"/>
              <a:t>e.m.f</a:t>
            </a:r>
            <a:r>
              <a:rPr lang="en-GB" dirty="0"/>
              <a:t>.) is an historical term for the electrical energy supplied per unit </a:t>
            </a:r>
            <a:r>
              <a:rPr lang="en-GB" dirty="0" smtClean="0"/>
              <a:t>charge</a:t>
            </a:r>
          </a:p>
          <a:p>
            <a:r>
              <a:rPr lang="en-GB" dirty="0" smtClean="0"/>
              <a:t>It </a:t>
            </a:r>
            <a:r>
              <a:rPr lang="en-GB" dirty="0"/>
              <a:t>is not a force (as the name suggests), but is measured in </a:t>
            </a:r>
            <a:r>
              <a:rPr lang="en-GB" dirty="0" smtClean="0"/>
              <a:t>volts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410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390257" cy="892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Internal Resistance of a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 electric cell supplies electrical energy to a circuit, and so has an </a:t>
            </a:r>
            <a:r>
              <a:rPr lang="en-GB" dirty="0" err="1" smtClean="0"/>
              <a:t>e.m.f</a:t>
            </a:r>
            <a:endParaRPr lang="en-GB" dirty="0" smtClean="0"/>
          </a:p>
          <a:p>
            <a:r>
              <a:rPr lang="en-GB" dirty="0" smtClean="0"/>
              <a:t>An </a:t>
            </a:r>
            <a:r>
              <a:rPr lang="en-GB" dirty="0"/>
              <a:t>electric cell also has some resistance to electrical current, and so can be modelled by an </a:t>
            </a:r>
            <a:r>
              <a:rPr lang="en-GB" dirty="0" err="1"/>
              <a:t>e.m.f</a:t>
            </a:r>
            <a:r>
              <a:rPr lang="en-GB" dirty="0"/>
              <a:t>. and a resistor in </a:t>
            </a:r>
            <a:r>
              <a:rPr lang="en-GB" dirty="0" smtClean="0"/>
              <a:t>series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875" y="3617714"/>
            <a:ext cx="2902495" cy="112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Resistance of a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voltage across the terminals of the cell (the </a:t>
            </a:r>
            <a:r>
              <a:rPr lang="en-GB" b="1" dirty="0"/>
              <a:t>terminal voltage</a:t>
            </a:r>
            <a:r>
              <a:rPr lang="en-GB" dirty="0"/>
              <a:t>) is the </a:t>
            </a:r>
            <a:r>
              <a:rPr lang="en-GB" dirty="0" err="1"/>
              <a:t>e.m.f</a:t>
            </a:r>
            <a:r>
              <a:rPr lang="en-GB" dirty="0"/>
              <a:t>. minus the voltage lost across the internal resistance of the cell</a:t>
            </a:r>
            <a:endParaRPr lang="en-AU" dirty="0"/>
          </a:p>
          <a:p>
            <a:pPr marL="0" indent="0" algn="ctr">
              <a:buNone/>
            </a:pPr>
            <a:r>
              <a:rPr lang="en-GB" dirty="0"/>
              <a:t>V = </a:t>
            </a:r>
            <a:r>
              <a:rPr lang="en-GB" dirty="0">
                <a:latin typeface="Symbol" charset="2"/>
                <a:cs typeface="Symbol" charset="2"/>
              </a:rPr>
              <a:t>e</a:t>
            </a:r>
            <a:r>
              <a:rPr lang="en-GB" dirty="0"/>
              <a:t> - </a:t>
            </a:r>
            <a:r>
              <a:rPr lang="en-GB" dirty="0" err="1"/>
              <a:t>rI</a:t>
            </a:r>
            <a:r>
              <a:rPr lang="en-GB" dirty="0"/>
              <a:t> </a:t>
            </a:r>
            <a:endParaRPr lang="en-AU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V </a:t>
            </a:r>
            <a:r>
              <a:rPr lang="en-GB" sz="1800" dirty="0"/>
              <a:t>= voltage across the terminals of the cell, V</a:t>
            </a:r>
            <a:endParaRPr lang="en-AU" sz="1800" dirty="0"/>
          </a:p>
          <a:p>
            <a:pPr marL="0" indent="0">
              <a:buNone/>
            </a:pPr>
            <a:r>
              <a:rPr lang="en-GB" sz="1800" dirty="0" smtClean="0">
                <a:latin typeface="Symbol" charset="2"/>
                <a:cs typeface="Symbol" charset="2"/>
              </a:rPr>
              <a:t>e </a:t>
            </a:r>
            <a:r>
              <a:rPr lang="en-GB" sz="1800" dirty="0" smtClean="0"/>
              <a:t>= </a:t>
            </a:r>
            <a:r>
              <a:rPr lang="en-GB" sz="1800" dirty="0"/>
              <a:t>electromotive force (</a:t>
            </a:r>
            <a:r>
              <a:rPr lang="en-GB" sz="1800" dirty="0" err="1"/>
              <a:t>e.m.f</a:t>
            </a:r>
            <a:r>
              <a:rPr lang="en-GB" sz="1800" dirty="0"/>
              <a:t>.) of the cell (the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chemical </a:t>
            </a:r>
            <a:r>
              <a:rPr lang="en-GB" sz="1800" dirty="0"/>
              <a:t>energy converted to electrical energy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when </a:t>
            </a:r>
            <a:r>
              <a:rPr lang="en-GB" sz="1800" dirty="0"/>
              <a:t>a unit charge passes through the cell), V</a:t>
            </a:r>
          </a:p>
          <a:p>
            <a:pPr marL="0" indent="0">
              <a:buNone/>
            </a:pPr>
            <a:r>
              <a:rPr lang="en-GB" sz="1800" dirty="0"/>
              <a:t>r = internal resistance of the cell, </a:t>
            </a:r>
            <a:r>
              <a:rPr lang="en-GB" sz="1800" dirty="0">
                <a:latin typeface="Symbol" charset="2"/>
                <a:cs typeface="Symbol" charset="2"/>
              </a:rPr>
              <a:t>W</a:t>
            </a:r>
            <a:endParaRPr lang="en-AU" sz="18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GB" sz="1800" dirty="0"/>
              <a:t>I = current through the cell, A</a:t>
            </a:r>
            <a:endParaRPr lang="en-AU" sz="18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9" y="3429342"/>
            <a:ext cx="3454516" cy="336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3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Outline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117278"/>
              </p:ext>
            </p:extLst>
          </p:nvPr>
        </p:nvGraphicFramePr>
        <p:xfrm>
          <a:off x="457200" y="1371600"/>
          <a:ext cx="8115300" cy="266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5100"/>
                <a:gridCol w="2705100"/>
                <a:gridCol w="2705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Recommended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Giancoli</a:t>
                      </a:r>
                      <a:r>
                        <a:rPr lang="en-US" dirty="0" smtClean="0"/>
                        <a:t> Section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5.1 Potential</a:t>
                      </a:r>
                      <a:r>
                        <a:rPr lang="en-US" baseline="0" dirty="0" smtClean="0"/>
                        <a:t> Difference, Current, Resistance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17.1, 17.4, 18.2, 18.4, 18.6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5.2 Electric Circuits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19.1, 19.2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6.2 Electric Field and Force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16.1, 16.3-16.5, 6.7, 16.8, 17.3, 17.5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r>
                        <a:rPr lang="en-US" baseline="0" dirty="0" smtClean="0"/>
                        <a:t> Magnetic Field and Force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20.1-20.6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30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Electric circuits have an energy supplier, an energy user, and a completed conducting </a:t>
            </a:r>
            <a:r>
              <a:rPr lang="en-NZ" dirty="0" smtClean="0"/>
              <a:t>pathway</a:t>
            </a:r>
            <a:endParaRPr lang="en-AU" dirty="0"/>
          </a:p>
          <a:p>
            <a:r>
              <a:rPr lang="en-NZ" dirty="0"/>
              <a:t>Circuit diagrams need to have: </a:t>
            </a:r>
            <a:endParaRPr lang="en-AU" dirty="0"/>
          </a:p>
          <a:p>
            <a:pPr lvl="1"/>
            <a:r>
              <a:rPr lang="en-NZ" dirty="0"/>
              <a:t>clear, ruled lines</a:t>
            </a:r>
            <a:endParaRPr lang="en-AU" dirty="0"/>
          </a:p>
          <a:p>
            <a:pPr lvl="1"/>
            <a:r>
              <a:rPr lang="en-NZ" dirty="0"/>
              <a:t>connected lines (no gaps</a:t>
            </a:r>
            <a:r>
              <a:rPr lang="en-NZ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078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Symbols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571727"/>
              </p:ext>
            </p:extLst>
          </p:nvPr>
        </p:nvGraphicFramePr>
        <p:xfrm>
          <a:off x="457200" y="1371600"/>
          <a:ext cx="8115300" cy="424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825"/>
                <a:gridCol w="2028825"/>
                <a:gridCol w="2028825"/>
                <a:gridCol w="20288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Joined wires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Wires that cross</a:t>
                      </a:r>
                      <a:r>
                        <a:rPr lang="en-US" baseline="0" dirty="0" smtClean="0"/>
                        <a:t> but are not joined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 power</a:t>
                      </a:r>
                      <a:r>
                        <a:rPr lang="en-US" baseline="0" dirty="0" smtClean="0"/>
                        <a:t> supply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Oscilloscope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Bulb/Lamp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Resistor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r>
                        <a:rPr lang="en-US" baseline="0" dirty="0" smtClean="0"/>
                        <a:t> Resistor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Diode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Light-emitting</a:t>
                      </a:r>
                      <a:r>
                        <a:rPr lang="en-US" baseline="0" dirty="0" smtClean="0"/>
                        <a:t> diode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Galvanometer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Ammeter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Voltmeter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83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Resistors in Series &amp;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Series Circuits</a:t>
            </a:r>
          </a:p>
          <a:p>
            <a:pPr lvl="1"/>
            <a:r>
              <a:rPr lang="en-GB" dirty="0"/>
              <a:t>Resistors in a series circuit are arranged one after the other on a single loop of the </a:t>
            </a:r>
            <a:r>
              <a:rPr lang="en-GB" dirty="0" smtClean="0"/>
              <a:t>circuit</a:t>
            </a:r>
            <a:endParaRPr lang="en-AU" dirty="0"/>
          </a:p>
          <a:p>
            <a:pPr lvl="1"/>
            <a:r>
              <a:rPr lang="en-GB" dirty="0"/>
              <a:t>The current is the same everywhere in the </a:t>
            </a:r>
            <a:r>
              <a:rPr lang="en-GB" dirty="0" smtClean="0"/>
              <a:t>circuit; A</a:t>
            </a:r>
            <a:r>
              <a:rPr lang="en-GB" baseline="-25000" dirty="0" smtClean="0"/>
              <a:t>1</a:t>
            </a:r>
            <a:r>
              <a:rPr lang="en-GB" dirty="0" smtClean="0"/>
              <a:t> </a:t>
            </a:r>
            <a:r>
              <a:rPr lang="en-GB" dirty="0"/>
              <a:t>= A</a:t>
            </a:r>
            <a:r>
              <a:rPr lang="en-GB" baseline="-25000" dirty="0"/>
              <a:t>2</a:t>
            </a:r>
            <a:r>
              <a:rPr lang="en-GB" dirty="0"/>
              <a:t> = A</a:t>
            </a:r>
            <a:r>
              <a:rPr lang="en-GB" baseline="-25000" dirty="0"/>
              <a:t>3</a:t>
            </a:r>
            <a:endParaRPr lang="en-AU" dirty="0"/>
          </a:p>
          <a:p>
            <a:pPr lvl="1"/>
            <a:r>
              <a:rPr lang="en-GB" dirty="0"/>
              <a:t>The voltages across each electricity user add to the voltage across the </a:t>
            </a:r>
            <a:r>
              <a:rPr lang="en-GB" dirty="0" smtClean="0"/>
              <a:t>supplier; </a:t>
            </a:r>
            <a:r>
              <a:rPr lang="en-GB" dirty="0"/>
              <a:t>V</a:t>
            </a:r>
            <a:r>
              <a:rPr lang="en-GB" baseline="-25000" dirty="0"/>
              <a:t>1</a:t>
            </a:r>
            <a:r>
              <a:rPr lang="en-GB" dirty="0"/>
              <a:t> = V</a:t>
            </a:r>
            <a:r>
              <a:rPr lang="en-GB" baseline="-25000" dirty="0"/>
              <a:t>2</a:t>
            </a:r>
            <a:r>
              <a:rPr lang="en-GB" dirty="0"/>
              <a:t> + V</a:t>
            </a:r>
            <a:r>
              <a:rPr lang="en-GB" baseline="-25000" dirty="0"/>
              <a:t>3</a:t>
            </a:r>
            <a:endParaRPr lang="en-AU" dirty="0"/>
          </a:p>
          <a:p>
            <a:r>
              <a:rPr lang="en-US" dirty="0" smtClean="0"/>
              <a:t>Parallel Circuits</a:t>
            </a:r>
          </a:p>
          <a:p>
            <a:pPr lvl="1"/>
            <a:r>
              <a:rPr lang="en-GB" dirty="0"/>
              <a:t>Resistors in a parallel circuit are arranged on separate branches of the circuit. </a:t>
            </a:r>
            <a:endParaRPr lang="en-AU" dirty="0"/>
          </a:p>
          <a:p>
            <a:pPr lvl="1"/>
            <a:r>
              <a:rPr lang="en-GB" dirty="0"/>
              <a:t>The currents in the branched part of the circuit add to give the current in the </a:t>
            </a:r>
            <a:r>
              <a:rPr lang="en-GB" dirty="0" smtClean="0"/>
              <a:t>un-branched </a:t>
            </a:r>
            <a:r>
              <a:rPr lang="en-GB" dirty="0"/>
              <a:t>part of the </a:t>
            </a:r>
            <a:r>
              <a:rPr lang="en-GB" dirty="0" smtClean="0"/>
              <a:t>circuit; </a:t>
            </a:r>
            <a:r>
              <a:rPr lang="en-GB" dirty="0"/>
              <a:t>A</a:t>
            </a:r>
            <a:r>
              <a:rPr lang="en-GB" baseline="-25000" dirty="0"/>
              <a:t>1</a:t>
            </a:r>
            <a:r>
              <a:rPr lang="en-GB" dirty="0"/>
              <a:t> = A</a:t>
            </a:r>
            <a:r>
              <a:rPr lang="en-GB" baseline="-25000" dirty="0"/>
              <a:t>2</a:t>
            </a:r>
            <a:r>
              <a:rPr lang="en-GB" dirty="0"/>
              <a:t> + A</a:t>
            </a:r>
            <a:r>
              <a:rPr lang="en-GB" baseline="-25000" dirty="0"/>
              <a:t>3</a:t>
            </a:r>
            <a:endParaRPr lang="en-AU" dirty="0"/>
          </a:p>
          <a:p>
            <a:pPr lvl="1"/>
            <a:r>
              <a:rPr lang="en-GB" dirty="0"/>
              <a:t>The voltage across each branch of the circuit is the </a:t>
            </a:r>
            <a:r>
              <a:rPr lang="en-GB" dirty="0" smtClean="0"/>
              <a:t>same; </a:t>
            </a:r>
            <a:r>
              <a:rPr lang="en-GB" dirty="0"/>
              <a:t>V</a:t>
            </a:r>
            <a:r>
              <a:rPr lang="en-GB" baseline="-25000" dirty="0"/>
              <a:t>1</a:t>
            </a:r>
            <a:r>
              <a:rPr lang="en-GB" dirty="0"/>
              <a:t> = V</a:t>
            </a:r>
            <a:r>
              <a:rPr lang="en-GB" baseline="-25000" dirty="0"/>
              <a:t>2</a:t>
            </a:r>
            <a:r>
              <a:rPr lang="en-GB" dirty="0"/>
              <a:t> = V</a:t>
            </a:r>
            <a:r>
              <a:rPr lang="en-GB" baseline="-25000" dirty="0"/>
              <a:t>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016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Ammeters &amp; Voltmeters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A </a:t>
            </a:r>
            <a:r>
              <a:rPr lang="en-NZ" b="1" dirty="0"/>
              <a:t>galvanometer</a:t>
            </a:r>
            <a:r>
              <a:rPr lang="en-NZ" dirty="0"/>
              <a:t> </a:t>
            </a:r>
            <a:r>
              <a:rPr lang="en-GB" dirty="0"/>
              <a:t>is a sensitive instrument that detects </a:t>
            </a:r>
            <a:r>
              <a:rPr lang="en-GB" dirty="0" smtClean="0"/>
              <a:t>current</a:t>
            </a:r>
          </a:p>
          <a:p>
            <a:r>
              <a:rPr lang="en-GB" dirty="0" smtClean="0"/>
              <a:t>The </a:t>
            </a:r>
            <a:r>
              <a:rPr lang="en-GB" dirty="0" err="1"/>
              <a:t>D’Arsonval</a:t>
            </a:r>
            <a:r>
              <a:rPr lang="en-GB" dirty="0"/>
              <a:t> galvanometer consists of a coil of wire and a permanent </a:t>
            </a:r>
            <a:r>
              <a:rPr lang="en-GB" dirty="0" smtClean="0"/>
              <a:t>magnet; when </a:t>
            </a:r>
            <a:r>
              <a:rPr lang="en-GB" dirty="0"/>
              <a:t>current passes through the coil, it </a:t>
            </a:r>
            <a:r>
              <a:rPr lang="en-GB" dirty="0" smtClean="0"/>
              <a:t>moves; the </a:t>
            </a:r>
            <a:r>
              <a:rPr lang="en-GB" dirty="0"/>
              <a:t>deflection of the coil is proportional to the </a:t>
            </a:r>
            <a:r>
              <a:rPr lang="en-GB" dirty="0" smtClean="0"/>
              <a:t>current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4033521"/>
            <a:ext cx="302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9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Ammeters &amp; Voltmeters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make an </a:t>
            </a:r>
            <a:r>
              <a:rPr lang="en-GB" b="1" dirty="0"/>
              <a:t>ammeter</a:t>
            </a:r>
            <a:r>
              <a:rPr lang="en-GB" dirty="0"/>
              <a:t>, put a resistor (a </a:t>
            </a:r>
            <a:r>
              <a:rPr lang="en-GB" b="1" dirty="0"/>
              <a:t>shunt</a:t>
            </a:r>
            <a:r>
              <a:rPr lang="en-GB" dirty="0"/>
              <a:t>) in parallel with a galvanometer</a:t>
            </a:r>
          </a:p>
          <a:p>
            <a:pPr lvl="1"/>
            <a:r>
              <a:rPr lang="en-GB" dirty="0"/>
              <a:t>An ideal ammeter has no resistance so no electrical energy is dissipated through it</a:t>
            </a:r>
          </a:p>
          <a:p>
            <a:pPr lvl="1"/>
            <a:r>
              <a:rPr lang="en-GB" dirty="0"/>
              <a:t>Ammeters are connected in series with the circuit</a:t>
            </a:r>
            <a:endParaRPr lang="en-AU" dirty="0"/>
          </a:p>
          <a:p>
            <a:r>
              <a:rPr lang="en-GB" dirty="0"/>
              <a:t>To make a </a:t>
            </a:r>
            <a:r>
              <a:rPr lang="en-GB" b="1" dirty="0"/>
              <a:t>voltmeter</a:t>
            </a:r>
            <a:r>
              <a:rPr lang="en-GB" dirty="0"/>
              <a:t>, put a resistor (a </a:t>
            </a:r>
            <a:r>
              <a:rPr lang="en-GB" b="1" dirty="0"/>
              <a:t>multiplier</a:t>
            </a:r>
            <a:r>
              <a:rPr lang="en-GB" dirty="0"/>
              <a:t>) in series with a galvanometer</a:t>
            </a:r>
          </a:p>
          <a:p>
            <a:pPr lvl="1"/>
            <a:r>
              <a:rPr lang="en-GB" dirty="0"/>
              <a:t>An ideal voltmeter has infinite resistance so no electrical energy is dissipated through it</a:t>
            </a:r>
          </a:p>
          <a:p>
            <a:pPr lvl="1"/>
            <a:r>
              <a:rPr lang="en-GB" dirty="0"/>
              <a:t>Voltmeters are connected in parallel with the circuit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1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Potential Divider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 </a:t>
            </a:r>
            <a:r>
              <a:rPr lang="en-NZ" b="1" dirty="0"/>
              <a:t>potential divider </a:t>
            </a:r>
            <a:r>
              <a:rPr lang="en-NZ" dirty="0"/>
              <a:t>is used to control how much of the supply voltage goes to a </a:t>
            </a:r>
            <a:r>
              <a:rPr lang="en-NZ" dirty="0" smtClean="0"/>
              <a:t>component</a:t>
            </a:r>
          </a:p>
          <a:p>
            <a:r>
              <a:rPr lang="en-NZ" dirty="0" smtClean="0"/>
              <a:t>The </a:t>
            </a:r>
            <a:r>
              <a:rPr lang="en-NZ" dirty="0"/>
              <a:t>volume control on a stereo is a variable voltage </a:t>
            </a:r>
            <a:r>
              <a:rPr lang="en-NZ" dirty="0" smtClean="0"/>
              <a:t>divider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32" y="3331303"/>
            <a:ext cx="5600290" cy="26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5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Light-Dependent Resistor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31" y="1045156"/>
            <a:ext cx="8496730" cy="5680766"/>
          </a:xfrm>
        </p:spPr>
        <p:txBody>
          <a:bodyPr>
            <a:normAutofit/>
          </a:bodyPr>
          <a:lstStyle/>
          <a:p>
            <a:r>
              <a:rPr lang="en-NZ" dirty="0"/>
              <a:t>The resistance of a </a:t>
            </a:r>
            <a:r>
              <a:rPr lang="en-NZ" b="1" dirty="0"/>
              <a:t>light-dependant resistor </a:t>
            </a:r>
            <a:r>
              <a:rPr lang="en-NZ" dirty="0"/>
              <a:t>(LDR) depends on the light intensity shining on </a:t>
            </a:r>
            <a:r>
              <a:rPr lang="en-NZ" dirty="0" smtClean="0"/>
              <a:t>it</a:t>
            </a:r>
          </a:p>
          <a:p>
            <a:r>
              <a:rPr lang="en-NZ" dirty="0" smtClean="0"/>
              <a:t>An </a:t>
            </a:r>
            <a:r>
              <a:rPr lang="en-NZ" dirty="0"/>
              <a:t>increase in light causes a decrease in </a:t>
            </a:r>
            <a:r>
              <a:rPr lang="en-NZ" dirty="0" smtClean="0"/>
              <a:t>resistance</a:t>
            </a:r>
          </a:p>
          <a:p>
            <a:r>
              <a:rPr lang="en-NZ" dirty="0"/>
              <a:t>If a LDR is put in the position of the top resistor of </a:t>
            </a:r>
            <a:r>
              <a:rPr lang="en-NZ" dirty="0" smtClean="0"/>
              <a:t>the potential </a:t>
            </a:r>
            <a:r>
              <a:rPr lang="en-NZ" dirty="0"/>
              <a:t>divider, an increase in light intensity will decrease the voltage across the LDR and so increase the output </a:t>
            </a:r>
            <a:r>
              <a:rPr lang="en-NZ" dirty="0" smtClean="0"/>
              <a:t>voltage</a:t>
            </a:r>
            <a:endParaRPr lang="en-AU" dirty="0"/>
          </a:p>
          <a:p>
            <a:r>
              <a:rPr lang="en-NZ" dirty="0"/>
              <a:t>If a LDR is put in the position of the lower resistor of </a:t>
            </a:r>
            <a:r>
              <a:rPr lang="en-NZ" dirty="0" smtClean="0"/>
              <a:t>the potential </a:t>
            </a:r>
            <a:r>
              <a:rPr lang="en-NZ" dirty="0"/>
              <a:t>divider, an increase in light intensity will decrease the voltage across the LDR and the </a:t>
            </a:r>
            <a:r>
              <a:rPr lang="en-NZ" dirty="0" smtClean="0"/>
              <a:t>output</a:t>
            </a:r>
            <a:endParaRPr lang="en-AU" dirty="0"/>
          </a:p>
          <a:p>
            <a:r>
              <a:rPr lang="en-NZ" dirty="0"/>
              <a:t>Uses of LDRs include camera light </a:t>
            </a:r>
            <a:endParaRPr lang="en-NZ" dirty="0" smtClean="0"/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detectors </a:t>
            </a:r>
            <a:r>
              <a:rPr lang="en-NZ" dirty="0"/>
              <a:t>and the controls of street </a:t>
            </a:r>
            <a:r>
              <a:rPr lang="en-NZ" dirty="0" smtClean="0"/>
              <a:t>lights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654" y="5504329"/>
            <a:ext cx="1965007" cy="135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3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Thermistor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resistance of a </a:t>
            </a:r>
            <a:r>
              <a:rPr lang="en-NZ" b="1" dirty="0"/>
              <a:t>thermistor</a:t>
            </a:r>
            <a:r>
              <a:rPr lang="en-NZ" dirty="0"/>
              <a:t> depends </a:t>
            </a:r>
            <a:endParaRPr lang="en-NZ" dirty="0" smtClean="0"/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   on </a:t>
            </a:r>
            <a:r>
              <a:rPr lang="en-NZ" dirty="0"/>
              <a:t>its </a:t>
            </a:r>
            <a:r>
              <a:rPr lang="en-NZ" dirty="0" smtClean="0"/>
              <a:t>temperature</a:t>
            </a:r>
            <a:endParaRPr lang="en-AU" dirty="0"/>
          </a:p>
          <a:p>
            <a:r>
              <a:rPr lang="en-NZ" dirty="0"/>
              <a:t>In a </a:t>
            </a:r>
            <a:r>
              <a:rPr lang="en-NZ" b="1" dirty="0"/>
              <a:t>negative temperature coefficient</a:t>
            </a:r>
            <a:r>
              <a:rPr lang="en-GB" b="1" dirty="0"/>
              <a:t> </a:t>
            </a:r>
            <a:r>
              <a:rPr lang="en-GB" dirty="0"/>
              <a:t>(NTC) thermistor, an increase in temperature causes a decrease in </a:t>
            </a:r>
            <a:r>
              <a:rPr lang="en-GB" dirty="0" smtClean="0"/>
              <a:t>resistance</a:t>
            </a:r>
            <a:endParaRPr lang="en-AU" dirty="0"/>
          </a:p>
          <a:p>
            <a:r>
              <a:rPr lang="en-NZ" dirty="0"/>
              <a:t>In a </a:t>
            </a:r>
            <a:r>
              <a:rPr lang="en-NZ" b="1" dirty="0"/>
              <a:t>positive temperature coefficient</a:t>
            </a:r>
            <a:r>
              <a:rPr lang="en-GB" b="1" dirty="0"/>
              <a:t> </a:t>
            </a:r>
            <a:r>
              <a:rPr lang="en-GB" dirty="0"/>
              <a:t>(PTC) thermistor, an increase in temperature causes a increase in </a:t>
            </a:r>
            <a:r>
              <a:rPr lang="en-GB" dirty="0" smtClean="0"/>
              <a:t>resistance</a:t>
            </a:r>
            <a:endParaRPr lang="en-AU" dirty="0"/>
          </a:p>
          <a:p>
            <a:r>
              <a:rPr lang="en-GB" dirty="0"/>
              <a:t>Uses of thermistors include electronic thermometers and controls of heating </a:t>
            </a:r>
            <a:r>
              <a:rPr lang="en-GB" dirty="0" smtClean="0"/>
              <a:t>systems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926" y="152718"/>
            <a:ext cx="1566954" cy="21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0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Strain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resistance of a </a:t>
            </a:r>
            <a:r>
              <a:rPr lang="en-NZ" b="1" dirty="0"/>
              <a:t>strain gauge </a:t>
            </a:r>
            <a:r>
              <a:rPr lang="en-NZ" dirty="0"/>
              <a:t>depends on the amount of extension or compression of the </a:t>
            </a:r>
            <a:r>
              <a:rPr lang="en-NZ" dirty="0" smtClean="0"/>
              <a:t>device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40731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8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 </a:t>
            </a:r>
            <a:r>
              <a:rPr lang="en-NZ" b="1" dirty="0"/>
              <a:t>transistor</a:t>
            </a:r>
            <a:r>
              <a:rPr lang="en-NZ" dirty="0"/>
              <a:t> amplifies small currents into larger </a:t>
            </a:r>
            <a:r>
              <a:rPr lang="en-NZ" dirty="0" smtClean="0"/>
              <a:t>currents</a:t>
            </a:r>
          </a:p>
          <a:p>
            <a:r>
              <a:rPr lang="en-NZ" dirty="0" smtClean="0"/>
              <a:t>It </a:t>
            </a:r>
            <a:r>
              <a:rPr lang="en-NZ" dirty="0"/>
              <a:t>has three leads (base, collector, emitter</a:t>
            </a:r>
            <a:r>
              <a:rPr lang="en-NZ" dirty="0" smtClean="0"/>
              <a:t>)</a:t>
            </a:r>
            <a:endParaRPr lang="en-NZ" dirty="0"/>
          </a:p>
          <a:p>
            <a:r>
              <a:rPr lang="en-NZ" dirty="0" smtClean="0"/>
              <a:t>A </a:t>
            </a:r>
            <a:r>
              <a:rPr lang="en-NZ" dirty="0"/>
              <a:t>small current comes in through the base, it is boosted by a larger current that comes in through the collector, and the large current leaves the transistor through the </a:t>
            </a:r>
            <a:r>
              <a:rPr lang="en-NZ" dirty="0" smtClean="0"/>
              <a:t>emitter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153" y="4255837"/>
            <a:ext cx="3345727" cy="23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9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097202" cy="3136480"/>
          </a:xfrm>
        </p:spPr>
        <p:txBody>
          <a:bodyPr/>
          <a:lstStyle/>
          <a:p>
            <a:r>
              <a:rPr lang="en-US" sz="4400" dirty="0" smtClean="0"/>
              <a:t>5.1 Electric Potential Difference, Current and Resistance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10" y="2756859"/>
            <a:ext cx="4101141" cy="41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7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Voltage Rectifier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 </a:t>
            </a:r>
            <a:r>
              <a:rPr lang="en-NZ" b="1" dirty="0"/>
              <a:t>voltage rectifier </a:t>
            </a:r>
            <a:r>
              <a:rPr lang="en-NZ" dirty="0"/>
              <a:t>uses diodes to ensure current from an alternating current (AC) source only flows in one </a:t>
            </a:r>
            <a:r>
              <a:rPr lang="en-NZ" dirty="0" smtClean="0"/>
              <a:t>direction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76" y="2855978"/>
            <a:ext cx="5403548" cy="31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5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62283" cy="2839560"/>
          </a:xfrm>
        </p:spPr>
        <p:txBody>
          <a:bodyPr/>
          <a:lstStyle/>
          <a:p>
            <a:r>
              <a:rPr lang="en-US" sz="4400" dirty="0" smtClean="0"/>
              <a:t>6.2 Electric Force and Field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96" y="2427178"/>
            <a:ext cx="5665774" cy="42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7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5156"/>
            <a:ext cx="8400212" cy="5680766"/>
          </a:xfrm>
        </p:spPr>
        <p:txBody>
          <a:bodyPr>
            <a:normAutofit lnSpcReduction="10000"/>
          </a:bodyPr>
          <a:lstStyle/>
          <a:p>
            <a:r>
              <a:rPr lang="en-NZ" dirty="0"/>
              <a:t>An </a:t>
            </a:r>
            <a:r>
              <a:rPr lang="en-NZ" b="1" dirty="0"/>
              <a:t>electrical charge </a:t>
            </a:r>
            <a:r>
              <a:rPr lang="en-NZ" dirty="0"/>
              <a:t>(Q) </a:t>
            </a:r>
            <a:r>
              <a:rPr lang="en-GB" dirty="0"/>
              <a:t>can be positive or </a:t>
            </a:r>
            <a:r>
              <a:rPr lang="en-GB" dirty="0" smtClean="0"/>
              <a:t>negative</a:t>
            </a:r>
          </a:p>
          <a:p>
            <a:r>
              <a:rPr lang="en-GB" dirty="0" smtClean="0"/>
              <a:t>Like </a:t>
            </a:r>
            <a:r>
              <a:rPr lang="en-GB" dirty="0"/>
              <a:t>charges repel, unlike charges </a:t>
            </a:r>
            <a:r>
              <a:rPr lang="en-GB" dirty="0" smtClean="0"/>
              <a:t>attract</a:t>
            </a:r>
          </a:p>
          <a:p>
            <a:r>
              <a:rPr lang="en-NZ" dirty="0" smtClean="0"/>
              <a:t>Charge </a:t>
            </a:r>
            <a:r>
              <a:rPr lang="en-NZ" dirty="0"/>
              <a:t>is measured in Coulombs, </a:t>
            </a:r>
            <a:r>
              <a:rPr lang="en-NZ" dirty="0" smtClean="0"/>
              <a:t>C</a:t>
            </a:r>
            <a:endParaRPr lang="en-AU" dirty="0"/>
          </a:p>
          <a:p>
            <a:r>
              <a:rPr lang="en-NZ" dirty="0"/>
              <a:t>Charge is </a:t>
            </a:r>
            <a:r>
              <a:rPr lang="en-NZ" b="1" dirty="0"/>
              <a:t>conserved</a:t>
            </a:r>
            <a:r>
              <a:rPr lang="en-NZ" dirty="0"/>
              <a:t>, i.e. in a closed system, the total amount of charge remains </a:t>
            </a:r>
            <a:r>
              <a:rPr lang="en-NZ" dirty="0" smtClean="0"/>
              <a:t>constant</a:t>
            </a:r>
            <a:endParaRPr lang="en-AU" dirty="0"/>
          </a:p>
          <a:p>
            <a:r>
              <a:rPr lang="en-NZ" dirty="0"/>
              <a:t>Charge is </a:t>
            </a:r>
            <a:r>
              <a:rPr lang="en-NZ" b="1" dirty="0"/>
              <a:t>quantised</a:t>
            </a:r>
            <a:r>
              <a:rPr lang="en-NZ" dirty="0"/>
              <a:t>, i.e. the charge on any object must be a multiple of 1.6 x 10</a:t>
            </a:r>
            <a:r>
              <a:rPr lang="en-NZ" baseline="30000" dirty="0"/>
              <a:t>-19</a:t>
            </a:r>
            <a:r>
              <a:rPr lang="en-GB" dirty="0"/>
              <a:t> C (the magnitude of the charge on an electron</a:t>
            </a:r>
            <a:r>
              <a:rPr lang="en-GB" dirty="0" smtClean="0"/>
              <a:t>)</a:t>
            </a:r>
            <a:endParaRPr lang="en-AU" dirty="0"/>
          </a:p>
          <a:p>
            <a:r>
              <a:rPr lang="en-NZ" dirty="0"/>
              <a:t>Friction can be used to transfer charges from one object to </a:t>
            </a:r>
            <a:r>
              <a:rPr lang="en-NZ" dirty="0" smtClean="0"/>
              <a:t>another, e.g. when </a:t>
            </a:r>
            <a:r>
              <a:rPr lang="en-NZ" dirty="0"/>
              <a:t>polythene is rubbed with wool it becomes negatively charged, when cellulose acetate is rubbed with wool it becomes positively </a:t>
            </a:r>
            <a:r>
              <a:rPr lang="en-NZ" dirty="0" smtClean="0"/>
              <a:t>charged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318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Conductors &amp; Insulators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Conductors</a:t>
            </a:r>
            <a:r>
              <a:rPr lang="en-NZ" dirty="0"/>
              <a:t> transport charges </a:t>
            </a:r>
            <a:r>
              <a:rPr lang="en-NZ" dirty="0" smtClean="0"/>
              <a:t>freely</a:t>
            </a:r>
          </a:p>
          <a:p>
            <a:pPr lvl="1"/>
            <a:r>
              <a:rPr lang="en-NZ" dirty="0"/>
              <a:t>C</a:t>
            </a:r>
            <a:r>
              <a:rPr lang="en-NZ" dirty="0" smtClean="0"/>
              <a:t>harges </a:t>
            </a:r>
            <a:r>
              <a:rPr lang="en-NZ" dirty="0"/>
              <a:t>rapidly distribute over the surface of a </a:t>
            </a:r>
            <a:r>
              <a:rPr lang="en-NZ" dirty="0" smtClean="0"/>
              <a:t>conductor</a:t>
            </a:r>
          </a:p>
          <a:p>
            <a:pPr lvl="1"/>
            <a:r>
              <a:rPr lang="en-NZ" dirty="0" smtClean="0"/>
              <a:t> </a:t>
            </a:r>
            <a:r>
              <a:rPr lang="en-NZ" dirty="0"/>
              <a:t>Graphite and all metals are good electrical </a:t>
            </a:r>
            <a:r>
              <a:rPr lang="en-NZ" dirty="0" smtClean="0"/>
              <a:t>conductors</a:t>
            </a:r>
            <a:endParaRPr lang="en-AU" dirty="0"/>
          </a:p>
          <a:p>
            <a:r>
              <a:rPr lang="en-NZ" b="1" dirty="0"/>
              <a:t>Insulators</a:t>
            </a:r>
            <a:r>
              <a:rPr lang="en-NZ" dirty="0"/>
              <a:t> do not readily transport </a:t>
            </a:r>
            <a:r>
              <a:rPr lang="en-NZ" dirty="0" smtClean="0"/>
              <a:t>charge</a:t>
            </a:r>
          </a:p>
          <a:p>
            <a:pPr lvl="1"/>
            <a:r>
              <a:rPr lang="en-NZ" dirty="0" smtClean="0"/>
              <a:t>Charges </a:t>
            </a:r>
            <a:r>
              <a:rPr lang="en-NZ" dirty="0"/>
              <a:t>on an insulator tend to stay where they are </a:t>
            </a:r>
            <a:r>
              <a:rPr lang="en-NZ" dirty="0" smtClean="0"/>
              <a:t>put</a:t>
            </a:r>
          </a:p>
          <a:p>
            <a:pPr lvl="1"/>
            <a:r>
              <a:rPr lang="en-NZ" dirty="0" smtClean="0"/>
              <a:t>Plastics </a:t>
            </a:r>
            <a:r>
              <a:rPr lang="en-NZ" dirty="0"/>
              <a:t>and ceramics are good </a:t>
            </a:r>
            <a:r>
              <a:rPr lang="en-NZ" dirty="0" smtClean="0"/>
              <a:t>insulators</a:t>
            </a:r>
            <a:endParaRPr lang="en-AU" dirty="0"/>
          </a:p>
          <a:p>
            <a:r>
              <a:rPr lang="en-NZ" dirty="0"/>
              <a:t>Both conductors and insulators can store </a:t>
            </a:r>
            <a:r>
              <a:rPr lang="en-NZ" dirty="0" smtClean="0"/>
              <a:t>charge</a:t>
            </a:r>
            <a:endParaRPr lang="en-AU" dirty="0"/>
          </a:p>
          <a:p>
            <a:r>
              <a:rPr lang="en-NZ" dirty="0"/>
              <a:t>Because </a:t>
            </a:r>
            <a:r>
              <a:rPr lang="en-NZ" b="1" dirty="0"/>
              <a:t>Earth</a:t>
            </a:r>
            <a:r>
              <a:rPr lang="en-NZ" dirty="0"/>
              <a:t> is so large, it can be considered an infinite ‘sink’ for charges – charges spread out over its surface and it remains effectively </a:t>
            </a:r>
            <a:r>
              <a:rPr lang="en-NZ" dirty="0" smtClean="0"/>
              <a:t>uncharged</a:t>
            </a:r>
          </a:p>
          <a:p>
            <a:r>
              <a:rPr lang="en-NZ" dirty="0" smtClean="0"/>
              <a:t>The symbol for an electrical earth is </a:t>
            </a:r>
            <a:endParaRPr lang="en-AU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381728" y="6193079"/>
            <a:ext cx="917575" cy="298450"/>
            <a:chOff x="3060" y="14391"/>
            <a:chExt cx="1444" cy="472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>
              <a:off x="3060" y="14402"/>
              <a:ext cx="12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4304" y="14391"/>
              <a:ext cx="0" cy="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4084" y="14594"/>
              <a:ext cx="4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4220" y="14774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4159" y="14683"/>
              <a:ext cx="27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 flipV="1">
              <a:off x="4284" y="14863"/>
              <a:ext cx="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32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an Electroscope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electroscope</a:t>
            </a:r>
            <a:r>
              <a:rPr lang="en-US" dirty="0" smtClean="0"/>
              <a:t> is a device that demonstrates the presence of electric charge</a:t>
            </a:r>
          </a:p>
          <a:p>
            <a:r>
              <a:rPr lang="en-US" dirty="0" smtClean="0"/>
              <a:t>A charged electroscope can be used to show the polarity of other charged objects</a:t>
            </a:r>
          </a:p>
          <a:p>
            <a:r>
              <a:rPr lang="en-US" dirty="0" smtClean="0"/>
              <a:t>An electroscope can be charged by contact or by induction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3804921"/>
            <a:ext cx="27813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7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by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48" y="2013457"/>
            <a:ext cx="8250832" cy="28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4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49" y="2044699"/>
            <a:ext cx="8136131" cy="30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2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50730" cy="5354321"/>
          </a:xfrm>
        </p:spPr>
        <p:txBody>
          <a:bodyPr>
            <a:normAutofit fontScale="85000" lnSpcReduction="10000"/>
          </a:bodyPr>
          <a:lstStyle/>
          <a:p>
            <a:r>
              <a:rPr lang="en-NZ" dirty="0"/>
              <a:t>Coulomb’s Law gives the force between two point </a:t>
            </a:r>
            <a:r>
              <a:rPr lang="en-NZ" dirty="0" smtClean="0"/>
              <a:t>charges</a:t>
            </a:r>
          </a:p>
          <a:p>
            <a:r>
              <a:rPr lang="en-NZ" dirty="0" smtClean="0"/>
              <a:t>It </a:t>
            </a:r>
            <a:r>
              <a:rPr lang="en-NZ" dirty="0"/>
              <a:t>is similar to Newton’s Law of </a:t>
            </a:r>
            <a:r>
              <a:rPr lang="en-NZ" dirty="0" smtClean="0"/>
              <a:t>gravity, except that the force can be attractive or repulsive</a:t>
            </a:r>
          </a:p>
          <a:p>
            <a:r>
              <a:rPr lang="en-NZ" dirty="0" smtClean="0"/>
              <a:t>The </a:t>
            </a:r>
            <a:r>
              <a:rPr lang="en-NZ" dirty="0"/>
              <a:t>force between the charges is equal and </a:t>
            </a:r>
            <a:r>
              <a:rPr lang="en-NZ" dirty="0" smtClean="0"/>
              <a:t>opposite</a:t>
            </a:r>
            <a:endParaRPr lang="en-NZ" dirty="0"/>
          </a:p>
          <a:p>
            <a:r>
              <a:rPr lang="en-NZ" dirty="0" smtClean="0"/>
              <a:t>Use </a:t>
            </a:r>
            <a:r>
              <a:rPr lang="en-NZ" dirty="0"/>
              <a:t>vector addition to work out the net force when there are multiple </a:t>
            </a:r>
            <a:r>
              <a:rPr lang="en-NZ" dirty="0" smtClean="0"/>
              <a:t>charges</a:t>
            </a:r>
            <a:endParaRPr lang="en-AU" dirty="0"/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NZ" sz="2100" dirty="0" smtClean="0"/>
              <a:t>F</a:t>
            </a:r>
            <a:r>
              <a:rPr lang="en-NZ" sz="2100" baseline="-25000" dirty="0" smtClean="0"/>
              <a:t>E</a:t>
            </a:r>
            <a:r>
              <a:rPr lang="en-NZ" sz="2100" dirty="0" smtClean="0"/>
              <a:t> </a:t>
            </a:r>
            <a:r>
              <a:rPr lang="en-NZ" sz="2100" dirty="0"/>
              <a:t>= electrostatic force, N</a:t>
            </a:r>
            <a:endParaRPr lang="en-AU" sz="2100" dirty="0"/>
          </a:p>
          <a:p>
            <a:pPr marL="0" indent="0">
              <a:buNone/>
            </a:pPr>
            <a:r>
              <a:rPr lang="en-NZ" sz="2100" dirty="0"/>
              <a:t>k = Coulomb constant, 9.0 x 10</a:t>
            </a:r>
            <a:r>
              <a:rPr lang="en-NZ" sz="2100" baseline="30000" dirty="0"/>
              <a:t>9</a:t>
            </a:r>
            <a:r>
              <a:rPr lang="en-NZ" sz="2100" dirty="0"/>
              <a:t> N.m</a:t>
            </a:r>
            <a:r>
              <a:rPr lang="en-NZ" sz="2100" baseline="30000" dirty="0"/>
              <a:t>2</a:t>
            </a:r>
            <a:r>
              <a:rPr lang="en-NZ" sz="2100" dirty="0"/>
              <a:t>.C</a:t>
            </a:r>
            <a:r>
              <a:rPr lang="en-NZ" sz="2100" baseline="30000" dirty="0"/>
              <a:t>-2</a:t>
            </a:r>
            <a:endParaRPr lang="en-AU" sz="2100" dirty="0"/>
          </a:p>
          <a:p>
            <a:pPr marL="0" indent="0">
              <a:buNone/>
            </a:pPr>
            <a:r>
              <a:rPr lang="en-NZ" sz="2100" dirty="0"/>
              <a:t>Q = charge, C</a:t>
            </a:r>
            <a:endParaRPr lang="en-AU" sz="2100" dirty="0"/>
          </a:p>
          <a:p>
            <a:pPr marL="0" indent="0">
              <a:buNone/>
            </a:pPr>
            <a:r>
              <a:rPr lang="en-NZ" sz="2100" dirty="0"/>
              <a:t>r = distance between charges, </a:t>
            </a:r>
            <a:r>
              <a:rPr lang="en-NZ" sz="2100" dirty="0" smtClean="0"/>
              <a:t>m</a:t>
            </a:r>
            <a:endParaRPr lang="en-AU" sz="2100" dirty="0"/>
          </a:p>
          <a:p>
            <a:r>
              <a:rPr lang="en-NZ" dirty="0" smtClean="0"/>
              <a:t>Worksheet</a:t>
            </a:r>
            <a:r>
              <a:rPr lang="en-NZ" dirty="0"/>
              <a:t>: Coulomb’s </a:t>
            </a:r>
            <a:r>
              <a:rPr lang="en-NZ" dirty="0" smtClean="0"/>
              <a:t>Law</a:t>
            </a:r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935576"/>
              </p:ext>
            </p:extLst>
          </p:nvPr>
        </p:nvGraphicFramePr>
        <p:xfrm>
          <a:off x="1333500" y="3787795"/>
          <a:ext cx="6477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Document" r:id="rId3" imgW="6477000" imgH="635000" progId="Word.Document.12">
                  <p:embed/>
                </p:oleObj>
              </mc:Choice>
              <mc:Fallback>
                <p:oleObj name="Document" r:id="rId3" imgW="64770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3787795"/>
                        <a:ext cx="6477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29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20666"/>
            <a:ext cx="8317741" cy="5637334"/>
          </a:xfrm>
        </p:spPr>
        <p:txBody>
          <a:bodyPr>
            <a:normAutofit fontScale="92500"/>
          </a:bodyPr>
          <a:lstStyle/>
          <a:p>
            <a:r>
              <a:rPr lang="en-NZ" dirty="0"/>
              <a:t>An </a:t>
            </a:r>
            <a:r>
              <a:rPr lang="en-NZ" b="1" dirty="0"/>
              <a:t>electric field </a:t>
            </a:r>
            <a:r>
              <a:rPr lang="en-NZ" dirty="0"/>
              <a:t>is a region of space where a charge will experience a force (cf. a gravitational field is a region of space where a mass will experience a force</a:t>
            </a:r>
            <a:r>
              <a:rPr lang="en-NZ" dirty="0" smtClean="0"/>
              <a:t>)</a:t>
            </a:r>
            <a:endParaRPr lang="en-AU" dirty="0"/>
          </a:p>
          <a:p>
            <a:r>
              <a:rPr lang="en-NZ" dirty="0"/>
              <a:t>Electric field lines:</a:t>
            </a:r>
            <a:endParaRPr lang="en-AU" dirty="0"/>
          </a:p>
          <a:p>
            <a:pPr lvl="1"/>
            <a:r>
              <a:rPr lang="en-NZ" dirty="0"/>
              <a:t>go from positive to negative</a:t>
            </a:r>
            <a:endParaRPr lang="en-AU" dirty="0"/>
          </a:p>
          <a:p>
            <a:pPr lvl="1"/>
            <a:r>
              <a:rPr lang="en-NZ" dirty="0"/>
              <a:t>don’t cross</a:t>
            </a:r>
            <a:endParaRPr lang="en-AU" dirty="0"/>
          </a:p>
          <a:p>
            <a:pPr lvl="1"/>
            <a:r>
              <a:rPr lang="en-NZ" dirty="0"/>
              <a:t>how close the lines are indicates how strong the electric field </a:t>
            </a:r>
            <a:r>
              <a:rPr lang="en-NZ" dirty="0" smtClean="0"/>
              <a:t>is</a:t>
            </a:r>
          </a:p>
          <a:p>
            <a:pPr lvl="1"/>
            <a:endParaRPr lang="en-NZ" dirty="0" smtClean="0"/>
          </a:p>
          <a:p>
            <a:pPr lvl="1"/>
            <a:endParaRPr lang="en-NZ" dirty="0"/>
          </a:p>
          <a:p>
            <a:pPr lvl="1"/>
            <a:endParaRPr lang="en-NZ" dirty="0" smtClean="0"/>
          </a:p>
          <a:p>
            <a:pPr marL="0" indent="0">
              <a:buNone/>
            </a:pPr>
            <a:r>
              <a:rPr lang="en-NZ" sz="1900" dirty="0" smtClean="0"/>
              <a:t>E </a:t>
            </a:r>
            <a:r>
              <a:rPr lang="en-NZ" sz="1900" dirty="0"/>
              <a:t>= electric field strength, N.C</a:t>
            </a:r>
            <a:r>
              <a:rPr lang="en-NZ" sz="1900" baseline="30000" dirty="0"/>
              <a:t>-1</a:t>
            </a:r>
            <a:endParaRPr lang="en-AU" sz="1900" dirty="0"/>
          </a:p>
          <a:p>
            <a:pPr marL="0" indent="0">
              <a:buNone/>
            </a:pPr>
            <a:r>
              <a:rPr lang="en-NZ" sz="1900" dirty="0"/>
              <a:t>F = force on a charge, N</a:t>
            </a:r>
            <a:endParaRPr lang="en-AU" sz="1900" dirty="0"/>
          </a:p>
          <a:p>
            <a:pPr marL="0" indent="0">
              <a:buNone/>
            </a:pPr>
            <a:r>
              <a:rPr lang="en-NZ" sz="1900" dirty="0"/>
              <a:t>q = charge, </a:t>
            </a:r>
            <a:r>
              <a:rPr lang="en-NZ" sz="1900" dirty="0" smtClean="0"/>
              <a:t>C</a:t>
            </a:r>
          </a:p>
          <a:p>
            <a:r>
              <a:rPr lang="en-NZ" dirty="0" smtClean="0"/>
              <a:t>Worksheet: Electric Fields</a:t>
            </a:r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665545"/>
              </p:ext>
            </p:extLst>
          </p:nvPr>
        </p:nvGraphicFramePr>
        <p:xfrm>
          <a:off x="1333500" y="4389244"/>
          <a:ext cx="6477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Document" r:id="rId3" imgW="6477000" imgH="685800" progId="Word.Document.12">
                  <p:embed/>
                </p:oleObj>
              </mc:Choice>
              <mc:Fallback>
                <p:oleObj name="Document" r:id="rId3" imgW="64770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4389244"/>
                        <a:ext cx="6477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29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66190" cy="892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 Field of a Point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Substituting </a:t>
            </a:r>
            <a:endParaRPr lang="en-AU" dirty="0"/>
          </a:p>
          <a:p>
            <a:pPr marL="0" indent="0">
              <a:buNone/>
            </a:pPr>
            <a:r>
              <a:rPr lang="en-NZ" dirty="0"/>
              <a:t>F</a:t>
            </a:r>
            <a:r>
              <a:rPr lang="en-NZ" baseline="-25000" dirty="0"/>
              <a:t>E</a:t>
            </a:r>
            <a:r>
              <a:rPr lang="en-NZ" dirty="0"/>
              <a:t> = </a:t>
            </a:r>
            <a:r>
              <a:rPr lang="en-NZ" u="sng" dirty="0"/>
              <a:t>kQ</a:t>
            </a:r>
            <a:r>
              <a:rPr lang="en-NZ" u="sng" baseline="-25000" dirty="0"/>
              <a:t>1</a:t>
            </a:r>
            <a:r>
              <a:rPr lang="en-NZ" u="sng" dirty="0"/>
              <a:t>Q</a:t>
            </a:r>
            <a:r>
              <a:rPr lang="en-NZ" u="sng" baseline="-25000" dirty="0"/>
              <a:t>2</a:t>
            </a:r>
            <a:endParaRPr lang="en-AU" dirty="0"/>
          </a:p>
          <a:p>
            <a:pPr marL="0" indent="0">
              <a:buNone/>
            </a:pPr>
            <a:r>
              <a:rPr lang="en-NZ" dirty="0"/>
              <a:t>           r</a:t>
            </a:r>
            <a:r>
              <a:rPr lang="en-NZ" baseline="30000" dirty="0"/>
              <a:t>2</a:t>
            </a:r>
            <a:r>
              <a:rPr lang="en-NZ" dirty="0"/>
              <a:t>   </a:t>
            </a:r>
            <a:endParaRPr lang="en-AU" dirty="0"/>
          </a:p>
          <a:p>
            <a:pPr marL="0" indent="0">
              <a:buNone/>
            </a:pPr>
            <a:r>
              <a:rPr lang="en-NZ" dirty="0"/>
              <a:t>into E = F/q, we get:</a:t>
            </a:r>
            <a:endParaRPr lang="en-AU" dirty="0"/>
          </a:p>
          <a:p>
            <a:pPr marL="0" indent="0">
              <a:buNone/>
            </a:pPr>
            <a:r>
              <a:rPr lang="en-NZ" dirty="0"/>
              <a:t>E  = </a:t>
            </a:r>
            <a:r>
              <a:rPr lang="en-NZ" u="sng" dirty="0"/>
              <a:t>kQ</a:t>
            </a:r>
            <a:r>
              <a:rPr lang="en-NZ" u="sng" baseline="-25000" dirty="0"/>
              <a:t>1</a:t>
            </a:r>
            <a:r>
              <a:rPr lang="en-NZ" u="sng" dirty="0"/>
              <a:t>Q</a:t>
            </a:r>
            <a:r>
              <a:rPr lang="en-NZ" u="sng" baseline="-25000" dirty="0"/>
              <a:t>2 </a:t>
            </a:r>
            <a:r>
              <a:rPr lang="en-NZ" baseline="-25000" dirty="0"/>
              <a:t> </a:t>
            </a:r>
            <a:r>
              <a:rPr lang="en-NZ" dirty="0"/>
              <a:t>÷ q</a:t>
            </a:r>
            <a:endParaRPr lang="en-AU" dirty="0"/>
          </a:p>
          <a:p>
            <a:pPr marL="0" indent="0">
              <a:buNone/>
            </a:pPr>
            <a:r>
              <a:rPr lang="en-NZ" dirty="0"/>
              <a:t>           r</a:t>
            </a:r>
            <a:r>
              <a:rPr lang="en-NZ" baseline="30000" dirty="0"/>
              <a:t>2</a:t>
            </a:r>
            <a:r>
              <a:rPr lang="en-NZ" dirty="0"/>
              <a:t>   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NZ" sz="2100" dirty="0"/>
              <a:t>E = the electric field due to a point charge, N.C</a:t>
            </a:r>
            <a:r>
              <a:rPr lang="en-NZ" sz="2100" baseline="30000" dirty="0"/>
              <a:t>-1</a:t>
            </a:r>
            <a:endParaRPr lang="en-AU" sz="2100" dirty="0"/>
          </a:p>
          <a:p>
            <a:pPr marL="0" indent="0">
              <a:buNone/>
            </a:pPr>
            <a:r>
              <a:rPr lang="en-NZ" sz="2100" dirty="0"/>
              <a:t>k = Coulomb’s constant, 9.0 x 10</a:t>
            </a:r>
            <a:r>
              <a:rPr lang="en-NZ" sz="2100" baseline="30000" dirty="0"/>
              <a:t>9</a:t>
            </a:r>
            <a:endParaRPr lang="en-AU" sz="2100" dirty="0"/>
          </a:p>
          <a:p>
            <a:pPr marL="0" indent="0">
              <a:buNone/>
            </a:pPr>
            <a:r>
              <a:rPr lang="en-NZ" sz="2100" dirty="0"/>
              <a:t>q = point charge, C</a:t>
            </a:r>
            <a:endParaRPr lang="en-AU" sz="2100" dirty="0"/>
          </a:p>
          <a:p>
            <a:pPr marL="0" indent="0">
              <a:buNone/>
            </a:pPr>
            <a:r>
              <a:rPr lang="en-NZ" sz="2100" dirty="0"/>
              <a:t>r = distance from the charge, </a:t>
            </a:r>
            <a:r>
              <a:rPr lang="en-NZ" sz="2100" dirty="0" smtClean="0"/>
              <a:t>m</a:t>
            </a:r>
            <a:endParaRPr lang="en-AU" sz="2100" dirty="0"/>
          </a:p>
          <a:p>
            <a:r>
              <a:rPr lang="en-NZ" dirty="0"/>
              <a:t>Worksheet: Electric Field of a Point </a:t>
            </a:r>
            <a:r>
              <a:rPr lang="en-NZ" dirty="0" smtClean="0"/>
              <a:t>Charge</a:t>
            </a:r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09223"/>
              </p:ext>
            </p:extLst>
          </p:nvPr>
        </p:nvGraphicFramePr>
        <p:xfrm>
          <a:off x="1333500" y="3919755"/>
          <a:ext cx="6477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3" imgW="6477000" imgH="635000" progId="Word.Document.12">
                  <p:embed/>
                </p:oleObj>
              </mc:Choice>
              <mc:Fallback>
                <p:oleObj name="Document" r:id="rId3" imgW="64770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3919755"/>
                        <a:ext cx="6477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190" y="1219200"/>
            <a:ext cx="4445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87943" cy="892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 Potential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Electric potential difference</a:t>
            </a:r>
            <a:r>
              <a:rPr lang="en-US" dirty="0" smtClean="0"/>
              <a:t> is the change in electric potential energy per unit charge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NZ" sz="2000" dirty="0" smtClean="0"/>
              <a:t>V </a:t>
            </a:r>
            <a:r>
              <a:rPr lang="en-NZ" sz="2000" dirty="0"/>
              <a:t>= voltage or potential difference, V</a:t>
            </a:r>
            <a:endParaRPr lang="en-AU" sz="2000" dirty="0"/>
          </a:p>
          <a:p>
            <a:pPr marL="0" indent="0">
              <a:buNone/>
            </a:pPr>
            <a:r>
              <a:rPr lang="en-NZ" sz="2000" dirty="0">
                <a:latin typeface="Symbol" charset="2"/>
                <a:cs typeface="Symbol" charset="2"/>
              </a:rPr>
              <a:t>D</a:t>
            </a:r>
            <a:r>
              <a:rPr lang="en-NZ" sz="2000" dirty="0"/>
              <a:t>E</a:t>
            </a:r>
            <a:r>
              <a:rPr lang="en-NZ" sz="2000" baseline="-25000" dirty="0"/>
              <a:t>p</a:t>
            </a:r>
            <a:r>
              <a:rPr lang="en-GB" sz="2000" dirty="0"/>
              <a:t> = difference in electric potential energy, J</a:t>
            </a:r>
            <a:endParaRPr lang="en-AU" sz="2000" dirty="0"/>
          </a:p>
          <a:p>
            <a:pPr marL="0" indent="0">
              <a:buNone/>
            </a:pPr>
            <a:r>
              <a:rPr lang="en-GB" sz="2000" dirty="0"/>
              <a:t>q = charge, </a:t>
            </a:r>
            <a:r>
              <a:rPr lang="en-GB" sz="2000" dirty="0" smtClean="0"/>
              <a:t>C</a:t>
            </a:r>
          </a:p>
          <a:p>
            <a:endParaRPr lang="en-US" sz="2000" dirty="0"/>
          </a:p>
          <a:p>
            <a:r>
              <a:rPr lang="en-US" dirty="0" smtClean="0"/>
              <a:t>Voltage is a relative measure between two points</a:t>
            </a:r>
            <a:endParaRPr lang="en-US" b="1" dirty="0"/>
          </a:p>
          <a:p>
            <a:pPr marL="0" indent="0">
              <a:buNone/>
            </a:pPr>
            <a:endParaRPr lang="en-AU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097640"/>
              </p:ext>
            </p:extLst>
          </p:nvPr>
        </p:nvGraphicFramePr>
        <p:xfrm>
          <a:off x="1333500" y="2499906"/>
          <a:ext cx="6477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3" imgW="6477000" imgH="685800" progId="Word.Document.12">
                  <p:embed/>
                </p:oleObj>
              </mc:Choice>
              <mc:Fallback>
                <p:oleObj name="Document" r:id="rId3" imgW="64770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2499906"/>
                        <a:ext cx="6477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21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Electric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 </a:t>
            </a:r>
            <a:r>
              <a:rPr lang="en-NZ" b="1" dirty="0"/>
              <a:t>uniform electric field</a:t>
            </a:r>
            <a:r>
              <a:rPr lang="en-GB" b="1" dirty="0"/>
              <a:t> </a:t>
            </a:r>
            <a:r>
              <a:rPr lang="en-GB" dirty="0"/>
              <a:t>has a constant strength and </a:t>
            </a:r>
            <a:r>
              <a:rPr lang="en-GB" dirty="0" smtClean="0"/>
              <a:t>direction</a:t>
            </a:r>
          </a:p>
          <a:p>
            <a:r>
              <a:rPr lang="en-GB" dirty="0" smtClean="0"/>
              <a:t>If </a:t>
            </a:r>
            <a:r>
              <a:rPr lang="en-GB" dirty="0"/>
              <a:t>a voltage is applied across two metal plates that are facing each other, an electric field is formed between the two </a:t>
            </a:r>
            <a:r>
              <a:rPr lang="en-GB" dirty="0" smtClean="0"/>
              <a:t>plates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NZ" sz="1800" dirty="0" smtClean="0"/>
              <a:t>E = electric field strength, N.C</a:t>
            </a:r>
            <a:r>
              <a:rPr lang="en-NZ" sz="1800" baseline="30000" dirty="0" smtClean="0"/>
              <a:t>-1</a:t>
            </a:r>
            <a:r>
              <a:rPr lang="en-NZ" sz="1800" dirty="0" smtClean="0"/>
              <a:t> (or V.m</a:t>
            </a:r>
            <a:r>
              <a:rPr lang="en-NZ" sz="1800" baseline="30000" dirty="0" smtClean="0"/>
              <a:t>-1</a:t>
            </a:r>
            <a:r>
              <a:rPr lang="en-NZ" sz="1800" dirty="0" smtClean="0"/>
              <a:t>)</a:t>
            </a:r>
            <a:endParaRPr lang="en-AU" sz="1800" dirty="0" smtClean="0"/>
          </a:p>
          <a:p>
            <a:pPr marL="0" indent="0">
              <a:buNone/>
            </a:pPr>
            <a:r>
              <a:rPr lang="en-NZ" sz="1800" dirty="0" smtClean="0"/>
              <a:t>V = voltage difference between the plates, V</a:t>
            </a:r>
            <a:endParaRPr lang="en-AU" sz="1800" dirty="0" smtClean="0"/>
          </a:p>
          <a:p>
            <a:pPr marL="0" indent="0">
              <a:buNone/>
            </a:pPr>
            <a:r>
              <a:rPr lang="en-NZ" sz="1800" dirty="0" smtClean="0"/>
              <a:t>d = distance between the plates, m</a:t>
            </a:r>
            <a:endParaRPr lang="en-AU" sz="1800" dirty="0" smtClean="0"/>
          </a:p>
          <a:p>
            <a:r>
              <a:rPr lang="en-NZ" dirty="0" smtClean="0"/>
              <a:t>Worksheet: Uniform Electric fields</a:t>
            </a:r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523943"/>
              </p:ext>
            </p:extLst>
          </p:nvPr>
        </p:nvGraphicFramePr>
        <p:xfrm>
          <a:off x="1333500" y="3810640"/>
          <a:ext cx="6477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Document" r:id="rId3" imgW="6477000" imgH="622300" progId="Word.Document.12">
                  <p:embed/>
                </p:oleObj>
              </mc:Choice>
              <mc:Fallback>
                <p:oleObj name="Document" r:id="rId3" imgW="6477000" imgH="62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3810640"/>
                        <a:ext cx="64770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745" y="3461421"/>
            <a:ext cx="2907449" cy="17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1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097202" cy="2935897"/>
          </a:xfrm>
        </p:spPr>
        <p:txBody>
          <a:bodyPr/>
          <a:lstStyle/>
          <a:p>
            <a:r>
              <a:rPr lang="en-US" sz="4400" dirty="0" smtClean="0"/>
              <a:t>6.3 Magnetic force and Field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93" y="2389211"/>
            <a:ext cx="5962677" cy="43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7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5156"/>
            <a:ext cx="8114680" cy="5680766"/>
          </a:xfrm>
        </p:spPr>
        <p:txBody>
          <a:bodyPr/>
          <a:lstStyle/>
          <a:p>
            <a:r>
              <a:rPr lang="en-NZ" dirty="0"/>
              <a:t>A </a:t>
            </a:r>
            <a:r>
              <a:rPr lang="en-NZ" b="1" dirty="0"/>
              <a:t>magnetic field </a:t>
            </a:r>
            <a:r>
              <a:rPr lang="en-NZ" dirty="0"/>
              <a:t>is a region of space where a magnetic force can be </a:t>
            </a:r>
            <a:r>
              <a:rPr lang="en-NZ" dirty="0" smtClean="0"/>
              <a:t>detected</a:t>
            </a:r>
          </a:p>
          <a:p>
            <a:r>
              <a:rPr lang="en-NZ" dirty="0" smtClean="0"/>
              <a:t>Like </a:t>
            </a:r>
            <a:r>
              <a:rPr lang="en-NZ" dirty="0"/>
              <a:t>poles repel, unlike poles </a:t>
            </a:r>
            <a:r>
              <a:rPr lang="en-NZ" dirty="0" smtClean="0"/>
              <a:t>attract</a:t>
            </a:r>
          </a:p>
          <a:p>
            <a:r>
              <a:rPr lang="en-NZ" dirty="0" smtClean="0"/>
              <a:t>Magnetic </a:t>
            </a:r>
            <a:r>
              <a:rPr lang="en-NZ" dirty="0"/>
              <a:t>field lines go from North to </a:t>
            </a:r>
            <a:r>
              <a:rPr lang="en-NZ" dirty="0" smtClean="0"/>
              <a:t>South</a:t>
            </a:r>
          </a:p>
          <a:p>
            <a:r>
              <a:rPr lang="en-NZ" dirty="0" smtClean="0"/>
              <a:t>Magnetic fields exist around </a:t>
            </a:r>
            <a:endParaRPr lang="en-AU" dirty="0"/>
          </a:p>
          <a:p>
            <a:pPr lvl="1"/>
            <a:r>
              <a:rPr lang="en-NZ" dirty="0"/>
              <a:t>magnetised objects, e.g. a bar magnet</a:t>
            </a:r>
            <a:endParaRPr lang="en-AU" dirty="0"/>
          </a:p>
          <a:p>
            <a:pPr lvl="1"/>
            <a:r>
              <a:rPr lang="en-NZ" dirty="0"/>
              <a:t>conductors carrying a </a:t>
            </a:r>
            <a:r>
              <a:rPr lang="en-NZ" dirty="0" smtClean="0"/>
              <a:t>current</a:t>
            </a:r>
            <a:endParaRPr lang="en-AU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931" y="3087314"/>
            <a:ext cx="2633950" cy="35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5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34" y="462846"/>
            <a:ext cx="8114680" cy="892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Magnetic Field around a Current-Carrying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direction of the magnetic field around a current-carrying wire is given by the </a:t>
            </a:r>
            <a:r>
              <a:rPr lang="en-NZ" b="1" dirty="0"/>
              <a:t>right-hand thumb </a:t>
            </a:r>
            <a:r>
              <a:rPr lang="en-NZ" b="1" dirty="0" smtClean="0"/>
              <a:t>rule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741953" y="43383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207" y="2768599"/>
            <a:ext cx="5265007" cy="227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5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34" y="462846"/>
            <a:ext cx="8114680" cy="892437"/>
          </a:xfrm>
        </p:spPr>
        <p:txBody>
          <a:bodyPr>
            <a:normAutofit fontScale="90000"/>
          </a:bodyPr>
          <a:lstStyle/>
          <a:p>
            <a:r>
              <a:rPr lang="en-US" dirty="0"/>
              <a:t>Magnetic Field around a Current-Carrying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strength of the magnetic field around a current-carrying wire is</a:t>
            </a:r>
            <a:r>
              <a:rPr lang="en-NZ" dirty="0" smtClean="0"/>
              <a:t>:</a:t>
            </a:r>
            <a:endParaRPr lang="en-AU" dirty="0"/>
          </a:p>
          <a:p>
            <a:endParaRPr lang="en-NZ" dirty="0" smtClean="0"/>
          </a:p>
          <a:p>
            <a:endParaRPr lang="en-NZ" dirty="0"/>
          </a:p>
          <a:p>
            <a:pPr marL="0" indent="0">
              <a:buNone/>
            </a:pPr>
            <a:r>
              <a:rPr lang="en-NZ" dirty="0" smtClean="0"/>
              <a:t>B </a:t>
            </a:r>
            <a:r>
              <a:rPr lang="en-NZ" dirty="0"/>
              <a:t>= magnetic field strength, Tesla, T</a:t>
            </a:r>
            <a:endParaRPr lang="en-AU" dirty="0"/>
          </a:p>
          <a:p>
            <a:pPr marL="0" indent="0">
              <a:buNone/>
            </a:pPr>
            <a:r>
              <a:rPr lang="en-NZ" dirty="0">
                <a:latin typeface="Symbol" charset="2"/>
                <a:cs typeface="Symbol" charset="2"/>
              </a:rPr>
              <a:t>m</a:t>
            </a:r>
            <a:r>
              <a:rPr lang="en-NZ" baseline="-25000" dirty="0"/>
              <a:t>0</a:t>
            </a:r>
            <a:r>
              <a:rPr lang="en-NZ" dirty="0"/>
              <a:t> = permeability of free space = </a:t>
            </a:r>
            <a:r>
              <a:rPr lang="en-NZ" dirty="0" smtClean="0"/>
              <a:t>1.257 x 10</a:t>
            </a:r>
            <a:r>
              <a:rPr lang="en-NZ" baseline="30000" dirty="0" smtClean="0"/>
              <a:t>-6</a:t>
            </a:r>
            <a:r>
              <a:rPr lang="en-NZ" dirty="0" smtClean="0"/>
              <a:t> T.m.A</a:t>
            </a:r>
            <a:r>
              <a:rPr lang="en-NZ" baseline="30000" dirty="0" smtClean="0"/>
              <a:t>-1</a:t>
            </a:r>
            <a:endParaRPr lang="en-AU" dirty="0"/>
          </a:p>
          <a:p>
            <a:pPr marL="0" indent="0">
              <a:buNone/>
            </a:pPr>
            <a:r>
              <a:rPr lang="en-NZ" dirty="0"/>
              <a:t>I = current, A</a:t>
            </a:r>
            <a:endParaRPr lang="en-AU" dirty="0"/>
          </a:p>
          <a:p>
            <a:pPr marL="0" indent="0">
              <a:buNone/>
            </a:pPr>
            <a:r>
              <a:rPr lang="en-NZ" dirty="0"/>
              <a:t>r = distance from the wire, </a:t>
            </a:r>
            <a:r>
              <a:rPr lang="en-NZ" dirty="0" smtClean="0"/>
              <a:t>m</a:t>
            </a:r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98272"/>
              </p:ext>
            </p:extLst>
          </p:nvPr>
        </p:nvGraphicFramePr>
        <p:xfrm>
          <a:off x="1333500" y="2408565"/>
          <a:ext cx="6477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cument" r:id="rId3" imgW="6477000" imgH="622300" progId="Word.Document.12">
                  <p:embed/>
                </p:oleObj>
              </mc:Choice>
              <mc:Fallback>
                <p:oleObj name="Document" r:id="rId3" imgW="6477000" imgH="62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2408565"/>
                        <a:ext cx="64770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02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50730" cy="892437"/>
          </a:xfrm>
        </p:spPr>
        <p:txBody>
          <a:bodyPr>
            <a:normAutofit/>
          </a:bodyPr>
          <a:lstStyle/>
          <a:p>
            <a:r>
              <a:rPr lang="en-US" dirty="0" smtClean="0"/>
              <a:t>Magnetic Field in A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61" y="1045155"/>
            <a:ext cx="8379919" cy="5969757"/>
          </a:xfrm>
        </p:spPr>
        <p:txBody>
          <a:bodyPr>
            <a:normAutofit/>
          </a:bodyPr>
          <a:lstStyle/>
          <a:p>
            <a:r>
              <a:rPr lang="en-NZ" dirty="0"/>
              <a:t>A </a:t>
            </a:r>
            <a:r>
              <a:rPr lang="en-NZ" b="1" dirty="0"/>
              <a:t>solenoid</a:t>
            </a:r>
            <a:r>
              <a:rPr lang="en-NZ" dirty="0"/>
              <a:t> is a coil of </a:t>
            </a:r>
            <a:r>
              <a:rPr lang="en-NZ" dirty="0" smtClean="0"/>
              <a:t>wire</a:t>
            </a:r>
          </a:p>
          <a:p>
            <a:r>
              <a:rPr lang="en-NZ" dirty="0" smtClean="0"/>
              <a:t>When </a:t>
            </a:r>
            <a:r>
              <a:rPr lang="en-NZ" dirty="0"/>
              <a:t>current is passed through a solenoid, the magnetic field around each bit of the wire adds to give an overall magnetic </a:t>
            </a:r>
            <a:r>
              <a:rPr lang="en-NZ" dirty="0" smtClean="0"/>
              <a:t>field</a:t>
            </a:r>
          </a:p>
          <a:p>
            <a:r>
              <a:rPr lang="en-NZ" dirty="0" smtClean="0"/>
              <a:t>The </a:t>
            </a:r>
            <a:r>
              <a:rPr lang="en-NZ" dirty="0"/>
              <a:t>magnetic field around a solenoid is similar to the magnetic field around a bar </a:t>
            </a:r>
            <a:r>
              <a:rPr lang="en-NZ" dirty="0" smtClean="0"/>
              <a:t>magnet</a:t>
            </a:r>
            <a:endParaRPr lang="en-AU" dirty="0"/>
          </a:p>
          <a:p>
            <a:r>
              <a:rPr lang="en-NZ" dirty="0"/>
              <a:t>The direction of the magnetic field is given by the </a:t>
            </a:r>
            <a:r>
              <a:rPr lang="en-NZ" b="1" dirty="0"/>
              <a:t>right-hand thumb </a:t>
            </a:r>
            <a:r>
              <a:rPr lang="en-NZ" b="1" dirty="0" smtClean="0"/>
              <a:t>rule</a:t>
            </a:r>
            <a:endParaRPr lang="en-AU" b="1" dirty="0"/>
          </a:p>
          <a:p>
            <a:pPr lvl="1"/>
            <a:r>
              <a:rPr lang="en-NZ" dirty="0"/>
              <a:t>curled fingers = direction of </a:t>
            </a:r>
            <a:endParaRPr lang="en-NZ" dirty="0" smtClean="0"/>
          </a:p>
          <a:p>
            <a:pPr marL="274320" lvl="1" indent="0">
              <a:buNone/>
            </a:pPr>
            <a:r>
              <a:rPr lang="en-NZ" dirty="0" smtClean="0"/>
              <a:t>conventional </a:t>
            </a:r>
            <a:r>
              <a:rPr lang="en-NZ" dirty="0"/>
              <a:t>current through </a:t>
            </a:r>
            <a:endParaRPr lang="en-NZ" dirty="0" smtClean="0"/>
          </a:p>
          <a:p>
            <a:pPr marL="274320" lvl="1" indent="0">
              <a:buNone/>
            </a:pPr>
            <a:r>
              <a:rPr lang="en-NZ" dirty="0" smtClean="0"/>
              <a:t>the </a:t>
            </a:r>
            <a:r>
              <a:rPr lang="en-NZ" dirty="0"/>
              <a:t>wires</a:t>
            </a:r>
            <a:endParaRPr lang="en-AU" dirty="0"/>
          </a:p>
          <a:p>
            <a:pPr lvl="1"/>
            <a:r>
              <a:rPr lang="en-NZ" dirty="0"/>
              <a:t>thumb = direction of magnetic </a:t>
            </a:r>
            <a:endParaRPr lang="en-NZ" dirty="0" smtClean="0"/>
          </a:p>
          <a:p>
            <a:pPr marL="274320" lvl="1" indent="0">
              <a:buNone/>
            </a:pPr>
            <a:r>
              <a:rPr lang="en-NZ" dirty="0" smtClean="0"/>
              <a:t>field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667" y="4462985"/>
            <a:ext cx="4112263" cy="21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3718" cy="892437"/>
          </a:xfrm>
        </p:spPr>
        <p:txBody>
          <a:bodyPr>
            <a:normAutofit/>
          </a:bodyPr>
          <a:lstStyle/>
          <a:p>
            <a:r>
              <a:rPr lang="en-US" dirty="0"/>
              <a:t>Magnetic Field in A Solenoid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The magnetic field in a solenoid is increased by:</a:t>
            </a:r>
            <a:endParaRPr lang="en-AU" dirty="0"/>
          </a:p>
          <a:p>
            <a:pPr lvl="1"/>
            <a:r>
              <a:rPr lang="en-NZ" dirty="0"/>
              <a:t>increasing the number of coils per meter</a:t>
            </a:r>
            <a:endParaRPr lang="en-AU" dirty="0"/>
          </a:p>
          <a:p>
            <a:pPr lvl="1"/>
            <a:r>
              <a:rPr lang="en-NZ" dirty="0"/>
              <a:t>increasing the current</a:t>
            </a:r>
            <a:endParaRPr lang="en-AU" dirty="0"/>
          </a:p>
          <a:p>
            <a:pPr lvl="1"/>
            <a:r>
              <a:rPr lang="en-NZ" dirty="0"/>
              <a:t>changing the substance in the core of the solenoid (i.e. inserting iron into the core</a:t>
            </a:r>
            <a:r>
              <a:rPr lang="en-NZ" dirty="0" smtClean="0"/>
              <a:t>)</a:t>
            </a:r>
          </a:p>
          <a:p>
            <a:pPr lvl="1"/>
            <a:endParaRPr lang="en-AU" sz="1400" dirty="0"/>
          </a:p>
          <a:p>
            <a:pPr marL="0" indent="0" algn="ctr">
              <a:buNone/>
            </a:pPr>
            <a:r>
              <a:rPr lang="en-NZ" dirty="0"/>
              <a:t>B = </a:t>
            </a:r>
            <a:r>
              <a:rPr lang="en-NZ" dirty="0" smtClean="0"/>
              <a:t>m</a:t>
            </a:r>
            <a:r>
              <a:rPr lang="en-NZ" baseline="-25000" dirty="0" smtClean="0"/>
              <a:t>0</a:t>
            </a:r>
            <a:r>
              <a:rPr lang="en-GB" dirty="0" err="1" smtClean="0"/>
              <a:t>m</a:t>
            </a:r>
            <a:r>
              <a:rPr lang="en-GB" baseline="-25000" dirty="0" err="1" smtClean="0"/>
              <a:t>r</a:t>
            </a:r>
            <a:r>
              <a:rPr lang="en-GB" dirty="0" err="1" smtClean="0"/>
              <a:t>nI</a:t>
            </a:r>
            <a:endParaRPr lang="en-AU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B = magnetic field, T</a:t>
            </a:r>
            <a:endParaRPr lang="en-AU" sz="2000" dirty="0" smtClean="0"/>
          </a:p>
          <a:p>
            <a:pPr marL="0" indent="0">
              <a:buNone/>
            </a:pPr>
            <a:r>
              <a:rPr lang="en-GB" sz="2000" dirty="0" smtClean="0">
                <a:latin typeface="Symbol" charset="2"/>
                <a:cs typeface="Symbol" charset="2"/>
              </a:rPr>
              <a:t>m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 </a:t>
            </a:r>
            <a:r>
              <a:rPr lang="en-GB" sz="2000" dirty="0"/>
              <a:t>= permeability of free space = 1.26 x 10</a:t>
            </a:r>
            <a:r>
              <a:rPr lang="en-GB" sz="2000" baseline="30000" dirty="0"/>
              <a:t>-6</a:t>
            </a:r>
            <a:r>
              <a:rPr lang="en-GB" sz="2000" dirty="0"/>
              <a:t> T.m.A</a:t>
            </a:r>
            <a:r>
              <a:rPr lang="en-GB" sz="2000" baseline="30000" dirty="0"/>
              <a:t>-1</a:t>
            </a:r>
            <a:endParaRPr lang="en-AU" sz="2000" dirty="0"/>
          </a:p>
          <a:p>
            <a:pPr marL="0" indent="0">
              <a:buNone/>
            </a:pPr>
            <a:r>
              <a:rPr lang="en-GB" sz="2000" dirty="0" err="1">
                <a:latin typeface="Symbol" charset="2"/>
                <a:cs typeface="Symbol" charset="2"/>
              </a:rPr>
              <a:t>m</a:t>
            </a:r>
            <a:r>
              <a:rPr lang="en-GB" sz="2000" baseline="-25000" dirty="0" err="1"/>
              <a:t>r</a:t>
            </a:r>
            <a:r>
              <a:rPr lang="en-GB" sz="2000" dirty="0"/>
              <a:t> = relative magnetic permeability of the substance in the core</a:t>
            </a:r>
            <a:endParaRPr lang="en-AU" sz="2000" dirty="0"/>
          </a:p>
          <a:p>
            <a:pPr marL="0" indent="0">
              <a:buNone/>
            </a:pPr>
            <a:r>
              <a:rPr lang="en-GB" sz="2000" dirty="0"/>
              <a:t>n = number of coils per metre</a:t>
            </a:r>
            <a:endParaRPr lang="en-AU" sz="2000" dirty="0"/>
          </a:p>
          <a:p>
            <a:pPr marL="0" indent="0">
              <a:buNone/>
            </a:pPr>
            <a:r>
              <a:rPr lang="en-GB" sz="2000" dirty="0"/>
              <a:t>I = current, </a:t>
            </a:r>
            <a:r>
              <a:rPr lang="en-GB" sz="2000" dirty="0" smtClean="0"/>
              <a:t>A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7572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934"/>
            <a:ext cx="8350730" cy="892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Force on a Current-      Carrying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The direction of the force on a current-carrying wire is given by the </a:t>
            </a:r>
            <a:r>
              <a:rPr lang="en-NZ" b="1" dirty="0"/>
              <a:t>right-hand slap </a:t>
            </a:r>
            <a:r>
              <a:rPr lang="en-NZ" b="1" dirty="0" smtClean="0"/>
              <a:t>rule</a:t>
            </a:r>
            <a:endParaRPr lang="en-AU" b="1" dirty="0"/>
          </a:p>
          <a:p>
            <a:r>
              <a:rPr lang="en-NZ" dirty="0" smtClean="0"/>
              <a:t>This </a:t>
            </a:r>
            <a:r>
              <a:rPr lang="en-NZ" dirty="0"/>
              <a:t>force occurs because the stationary magnetic field and the magnetic field around the current-carrying wire </a:t>
            </a:r>
            <a:r>
              <a:rPr lang="en-NZ" dirty="0" smtClean="0"/>
              <a:t>interact</a:t>
            </a:r>
            <a:endParaRPr lang="en-AU" dirty="0"/>
          </a:p>
          <a:p>
            <a:r>
              <a:rPr lang="en-NZ" dirty="0" smtClean="0"/>
              <a:t>The </a:t>
            </a:r>
            <a:r>
              <a:rPr lang="en-NZ" dirty="0"/>
              <a:t>magnetic force experienced by a current-carrying wire in a magnetic field is</a:t>
            </a:r>
            <a:r>
              <a:rPr lang="en-NZ" dirty="0" smtClean="0"/>
              <a:t>:</a:t>
            </a:r>
            <a:r>
              <a:rPr lang="en-NZ" dirty="0"/>
              <a:t> </a:t>
            </a:r>
            <a:endParaRPr lang="en-AU" dirty="0"/>
          </a:p>
          <a:p>
            <a:pPr marL="0" indent="0" algn="ctr">
              <a:buNone/>
            </a:pPr>
            <a:r>
              <a:rPr lang="en-NZ" dirty="0"/>
              <a:t>F = B</a:t>
            </a:r>
            <a:r>
              <a:rPr lang="en-GB" dirty="0"/>
              <a:t>I</a:t>
            </a:r>
            <a:r>
              <a:rPr lang="en-NZ" dirty="0"/>
              <a:t>L</a:t>
            </a:r>
            <a:endParaRPr lang="en-AU" dirty="0"/>
          </a:p>
          <a:p>
            <a:endParaRPr lang="en-AU" dirty="0"/>
          </a:p>
          <a:p>
            <a:pPr marL="0" indent="0">
              <a:buNone/>
            </a:pPr>
            <a:r>
              <a:rPr lang="en-NZ" sz="1900" dirty="0"/>
              <a:t>F = force on the current-carrying wire, N</a:t>
            </a:r>
            <a:endParaRPr lang="en-AU" sz="1900" dirty="0"/>
          </a:p>
          <a:p>
            <a:pPr marL="0" indent="0">
              <a:buNone/>
            </a:pPr>
            <a:r>
              <a:rPr lang="en-NZ" sz="1900" dirty="0"/>
              <a:t>B = magnetic field strength, T</a:t>
            </a:r>
            <a:endParaRPr lang="en-AU" sz="1900" dirty="0"/>
          </a:p>
          <a:p>
            <a:pPr marL="0" indent="0">
              <a:buNone/>
            </a:pPr>
            <a:r>
              <a:rPr lang="en-GB" sz="1900" dirty="0"/>
              <a:t>I </a:t>
            </a:r>
            <a:r>
              <a:rPr lang="en-NZ" sz="1900" dirty="0"/>
              <a:t>= current through the wire, A</a:t>
            </a:r>
            <a:endParaRPr lang="en-AU" sz="1900" dirty="0"/>
          </a:p>
          <a:p>
            <a:pPr marL="0" indent="0">
              <a:buNone/>
            </a:pPr>
            <a:r>
              <a:rPr lang="en-NZ" sz="1900" dirty="0"/>
              <a:t>L = length of the wire in the magnetic field, </a:t>
            </a:r>
            <a:r>
              <a:rPr lang="en-NZ" sz="1900" dirty="0" smtClean="0"/>
              <a:t>m</a:t>
            </a:r>
            <a:endParaRPr lang="en-AU" sz="1900" dirty="0"/>
          </a:p>
        </p:txBody>
      </p:sp>
    </p:spTree>
    <p:extLst>
      <p:ext uri="{BB962C8B-B14F-4D97-AF65-F5344CB8AC3E}">
        <p14:creationId xmlns:p14="http://schemas.microsoft.com/office/powerpoint/2010/main" val="303770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934"/>
            <a:ext cx="8114680" cy="892437"/>
          </a:xfrm>
        </p:spPr>
        <p:txBody>
          <a:bodyPr>
            <a:normAutofit fontScale="90000"/>
          </a:bodyPr>
          <a:lstStyle/>
          <a:p>
            <a:r>
              <a:rPr lang="en-US" dirty="0"/>
              <a:t>Force on a Current-      Carrying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equation F = B </a:t>
            </a:r>
            <a:r>
              <a:rPr lang="en-GB" dirty="0"/>
              <a:t>I</a:t>
            </a:r>
            <a:r>
              <a:rPr lang="en-NZ" dirty="0"/>
              <a:t>L only applies when the current-carrying wire is at right angles to the magnetic </a:t>
            </a:r>
            <a:r>
              <a:rPr lang="en-NZ" dirty="0" smtClean="0"/>
              <a:t>field</a:t>
            </a:r>
          </a:p>
          <a:p>
            <a:r>
              <a:rPr lang="en-NZ" dirty="0" smtClean="0"/>
              <a:t>If </a:t>
            </a:r>
            <a:r>
              <a:rPr lang="en-NZ" dirty="0"/>
              <a:t>the wire is not at right angles to the field, we have to </a:t>
            </a:r>
            <a:r>
              <a:rPr lang="en-NZ" dirty="0" smtClean="0"/>
              <a:t>consider the equivalent length of the wire that is at right angles to the field </a:t>
            </a:r>
          </a:p>
          <a:p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                F = BILsin</a:t>
            </a:r>
            <a:r>
              <a:rPr lang="en-NZ" dirty="0" smtClean="0">
                <a:latin typeface="Symbol" charset="2"/>
                <a:cs typeface="Symbol" charset="2"/>
              </a:rPr>
              <a:t>q</a:t>
            </a:r>
            <a:endParaRPr lang="en-AU" dirty="0">
              <a:latin typeface="Symbol" charset="2"/>
              <a:cs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321" y="4048970"/>
            <a:ext cx="2967734" cy="21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5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on a Moving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The direction of the magnetic force experienced by a charge moving in an electric field is also given by the right-hand slap </a:t>
            </a:r>
            <a:r>
              <a:rPr lang="en-NZ" dirty="0" smtClean="0"/>
              <a:t>rule</a:t>
            </a:r>
          </a:p>
          <a:p>
            <a:pPr lvl="1"/>
            <a:r>
              <a:rPr lang="en-NZ" dirty="0"/>
              <a:t>fingers = magnetic field</a:t>
            </a:r>
            <a:endParaRPr lang="en-AU" dirty="0"/>
          </a:p>
          <a:p>
            <a:pPr lvl="1"/>
            <a:r>
              <a:rPr lang="en-NZ" dirty="0"/>
              <a:t>thumb = direction positive charge is moving in</a:t>
            </a:r>
            <a:endParaRPr lang="en-AU" dirty="0"/>
          </a:p>
          <a:p>
            <a:pPr lvl="1"/>
            <a:r>
              <a:rPr lang="en-NZ" dirty="0"/>
              <a:t>slap = force on the </a:t>
            </a:r>
            <a:r>
              <a:rPr lang="en-NZ" dirty="0" smtClean="0"/>
              <a:t>charge</a:t>
            </a:r>
            <a:endParaRPr lang="en-NZ" dirty="0"/>
          </a:p>
          <a:p>
            <a:r>
              <a:rPr lang="en-NZ" dirty="0"/>
              <a:t>The magnetic force experienced by the charge is</a:t>
            </a:r>
            <a:r>
              <a:rPr lang="en-NZ" dirty="0" smtClean="0"/>
              <a:t>:</a:t>
            </a:r>
            <a:endParaRPr lang="en-AU" dirty="0"/>
          </a:p>
          <a:p>
            <a:pPr marL="0" indent="0">
              <a:buNone/>
            </a:pPr>
            <a:r>
              <a:rPr lang="en-NZ" dirty="0" smtClean="0"/>
              <a:t>                     F </a:t>
            </a:r>
            <a:r>
              <a:rPr lang="en-NZ" dirty="0"/>
              <a:t>= </a:t>
            </a:r>
            <a:r>
              <a:rPr lang="en-NZ" dirty="0" smtClean="0"/>
              <a:t>Bqv</a:t>
            </a:r>
            <a:endParaRPr lang="en-AU" dirty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r>
              <a:rPr lang="en-NZ" sz="1900" dirty="0"/>
              <a:t>F = force on the current-carrying wire, N</a:t>
            </a:r>
            <a:endParaRPr lang="en-AU" sz="1900" dirty="0"/>
          </a:p>
          <a:p>
            <a:pPr marL="0" indent="0">
              <a:buNone/>
            </a:pPr>
            <a:r>
              <a:rPr lang="en-NZ" sz="1900" dirty="0"/>
              <a:t>B = magnetic field strength, T</a:t>
            </a:r>
            <a:endParaRPr lang="en-AU" sz="1900" dirty="0"/>
          </a:p>
          <a:p>
            <a:pPr marL="0" indent="0">
              <a:buNone/>
            </a:pPr>
            <a:r>
              <a:rPr lang="en-NZ" sz="1900" dirty="0"/>
              <a:t>q = charge, C</a:t>
            </a:r>
            <a:endParaRPr lang="en-AU" sz="1900" dirty="0"/>
          </a:p>
          <a:p>
            <a:pPr marL="0" indent="0">
              <a:buNone/>
            </a:pPr>
            <a:r>
              <a:rPr lang="en-NZ" sz="1900" dirty="0"/>
              <a:t>v = velocity, m.s</a:t>
            </a:r>
            <a:r>
              <a:rPr lang="en-NZ" sz="1900" baseline="30000" dirty="0"/>
              <a:t>-</a:t>
            </a:r>
            <a:r>
              <a:rPr lang="en-NZ" sz="1900" baseline="30000" dirty="0" smtClean="0"/>
              <a:t>1</a:t>
            </a:r>
            <a:endParaRPr lang="en-AU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73" y="4191152"/>
            <a:ext cx="3117507" cy="20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3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10" y="4253251"/>
            <a:ext cx="4673086" cy="2768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Electric Potential 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circuits, we can consider the change in electric potential energy as a unit of charge moves through an energy supplier (e.g. a cell) or an energy user (e.g. a bulb)</a:t>
            </a:r>
          </a:p>
          <a:p>
            <a:r>
              <a:rPr lang="en-US" dirty="0" smtClean="0"/>
              <a:t>In electric fields, we can consider the change in electric potential energy if a unit of charge was moved between two points in the electric field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720" y="4829365"/>
            <a:ext cx="2349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2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 Between Two Current-Carrying Wires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20" y="1171180"/>
            <a:ext cx="8708964" cy="5686820"/>
          </a:xfrm>
        </p:spPr>
        <p:txBody>
          <a:bodyPr>
            <a:normAutofit fontScale="77500" lnSpcReduction="20000"/>
          </a:bodyPr>
          <a:lstStyle/>
          <a:p>
            <a:r>
              <a:rPr lang="en-NZ" sz="3100" dirty="0"/>
              <a:t>If two current-carrying wires run parallel to each other, they exert an equal and opposite force on each </a:t>
            </a:r>
            <a:r>
              <a:rPr lang="en-NZ" sz="3100" dirty="0" smtClean="0"/>
              <a:t>other because </a:t>
            </a:r>
            <a:r>
              <a:rPr lang="en-NZ" sz="3100" dirty="0"/>
              <a:t>the magnetic field of </a:t>
            </a:r>
            <a:r>
              <a:rPr lang="en-NZ" sz="3100" dirty="0" smtClean="0"/>
              <a:t>each wire </a:t>
            </a:r>
            <a:r>
              <a:rPr lang="en-NZ" sz="3100" dirty="0"/>
              <a:t>exerts a force on the other </a:t>
            </a:r>
            <a:endParaRPr lang="en-NZ" sz="3100" dirty="0" smtClean="0"/>
          </a:p>
          <a:p>
            <a:r>
              <a:rPr lang="en-NZ" sz="3100" dirty="0" smtClean="0"/>
              <a:t>The </a:t>
            </a:r>
            <a:r>
              <a:rPr lang="en-NZ" sz="3100" dirty="0"/>
              <a:t>magnitude of the force depends on the current in each of the wires and how far apart the wires </a:t>
            </a:r>
            <a:r>
              <a:rPr lang="en-NZ" sz="3100" dirty="0" smtClean="0"/>
              <a:t>are</a:t>
            </a:r>
            <a:endParaRPr lang="en-AU" sz="3100" dirty="0"/>
          </a:p>
          <a:p>
            <a:pPr lvl="1"/>
            <a:r>
              <a:rPr lang="en-NZ" sz="2600" dirty="0"/>
              <a:t>If the two wires are carrying current in the </a:t>
            </a:r>
            <a:r>
              <a:rPr lang="en-NZ" sz="2600" b="1" dirty="0"/>
              <a:t>same direction</a:t>
            </a:r>
            <a:r>
              <a:rPr lang="en-NZ" sz="2600" dirty="0"/>
              <a:t>, the wires </a:t>
            </a:r>
            <a:r>
              <a:rPr lang="en-NZ" sz="2600" b="1" dirty="0" smtClean="0"/>
              <a:t>attract </a:t>
            </a:r>
            <a:endParaRPr lang="en-AU" sz="2600" b="1" dirty="0"/>
          </a:p>
          <a:p>
            <a:pPr lvl="1"/>
            <a:r>
              <a:rPr lang="en-NZ" sz="2600" dirty="0"/>
              <a:t>If the two wires are carrying current in </a:t>
            </a:r>
            <a:r>
              <a:rPr lang="en-NZ" sz="2600" b="1" dirty="0"/>
              <a:t>opposite directions</a:t>
            </a:r>
            <a:r>
              <a:rPr lang="en-NZ" sz="2600" dirty="0"/>
              <a:t>, the wires </a:t>
            </a:r>
            <a:r>
              <a:rPr lang="en-NZ" sz="2600" b="1" dirty="0" smtClean="0"/>
              <a:t>repel</a:t>
            </a:r>
            <a:endParaRPr lang="en-AU" sz="2600" dirty="0"/>
          </a:p>
          <a:p>
            <a:pPr marL="0" indent="0">
              <a:buNone/>
            </a:pPr>
            <a:endParaRPr lang="en-AU" sz="2300" u="sng" dirty="0"/>
          </a:p>
          <a:p>
            <a:pPr marL="0" indent="0">
              <a:buNone/>
            </a:pPr>
            <a:endParaRPr lang="en-AU" sz="2300" u="sng" dirty="0" smtClean="0"/>
          </a:p>
          <a:p>
            <a:pPr marL="0" indent="0">
              <a:buNone/>
            </a:pPr>
            <a:endParaRPr lang="en-AU" sz="2300" u="sng" dirty="0" smtClean="0"/>
          </a:p>
          <a:p>
            <a:pPr marL="0" indent="0">
              <a:buNone/>
            </a:pPr>
            <a:r>
              <a:rPr lang="en-NZ" sz="2300" dirty="0" smtClean="0"/>
              <a:t>F</a:t>
            </a:r>
            <a:r>
              <a:rPr lang="en-NZ" sz="2300" dirty="0"/>
              <a:t>/l = force per meter, N.m</a:t>
            </a:r>
            <a:r>
              <a:rPr lang="en-NZ" sz="2300" baseline="30000" dirty="0"/>
              <a:t>-1</a:t>
            </a:r>
            <a:endParaRPr lang="en-AU" sz="2300" dirty="0"/>
          </a:p>
          <a:p>
            <a:pPr marL="0" indent="0">
              <a:buNone/>
            </a:pPr>
            <a:r>
              <a:rPr lang="en-GB" sz="2300" dirty="0">
                <a:latin typeface="Symbol" charset="2"/>
                <a:cs typeface="Symbol" charset="2"/>
              </a:rPr>
              <a:t>m</a:t>
            </a:r>
            <a:r>
              <a:rPr lang="en-GB" sz="2300" baseline="-25000" dirty="0"/>
              <a:t>0</a:t>
            </a:r>
            <a:r>
              <a:rPr lang="en-GB" sz="2300" dirty="0"/>
              <a:t> = permeability of free space = 1.26 x 10</a:t>
            </a:r>
            <a:r>
              <a:rPr lang="en-GB" sz="2300" baseline="30000" dirty="0"/>
              <a:t>-6</a:t>
            </a:r>
            <a:r>
              <a:rPr lang="en-GB" sz="2300" dirty="0"/>
              <a:t> T.m.A</a:t>
            </a:r>
            <a:r>
              <a:rPr lang="en-GB" sz="2300" baseline="30000" dirty="0"/>
              <a:t>-1</a:t>
            </a:r>
            <a:endParaRPr lang="en-AU" sz="2300" dirty="0"/>
          </a:p>
          <a:p>
            <a:pPr marL="0" indent="0">
              <a:buNone/>
            </a:pPr>
            <a:r>
              <a:rPr lang="en-GB" sz="2300" dirty="0"/>
              <a:t>I</a:t>
            </a:r>
            <a:r>
              <a:rPr lang="en-GB" sz="2300" baseline="-25000" dirty="0"/>
              <a:t>1</a:t>
            </a:r>
            <a:r>
              <a:rPr lang="en-GB" sz="2300" dirty="0"/>
              <a:t> = current in the first wire, A </a:t>
            </a:r>
            <a:endParaRPr lang="en-AU" sz="2300" dirty="0"/>
          </a:p>
          <a:p>
            <a:pPr marL="0" indent="0">
              <a:buNone/>
            </a:pPr>
            <a:r>
              <a:rPr lang="en-GB" sz="2300" dirty="0"/>
              <a:t>I</a:t>
            </a:r>
            <a:r>
              <a:rPr lang="en-GB" sz="2300" baseline="-25000" dirty="0"/>
              <a:t>2</a:t>
            </a:r>
            <a:r>
              <a:rPr lang="en-GB" sz="2300" dirty="0"/>
              <a:t> = current in the second wire, A</a:t>
            </a:r>
            <a:endParaRPr lang="en-AU" sz="2300" dirty="0"/>
          </a:p>
          <a:p>
            <a:pPr marL="0" indent="0">
              <a:buNone/>
            </a:pPr>
            <a:r>
              <a:rPr lang="en-GB" sz="2300" dirty="0"/>
              <a:t>r = radius between the wires, </a:t>
            </a:r>
            <a:r>
              <a:rPr lang="en-GB" sz="2300" dirty="0" smtClean="0"/>
              <a:t>m</a:t>
            </a:r>
            <a:endParaRPr lang="en-AU" sz="23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082599"/>
              </p:ext>
            </p:extLst>
          </p:nvPr>
        </p:nvGraphicFramePr>
        <p:xfrm>
          <a:off x="1333500" y="4190025"/>
          <a:ext cx="6477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3" imgW="6477000" imgH="622300" progId="Word.Document.12">
                  <p:embed/>
                </p:oleObj>
              </mc:Choice>
              <mc:Fallback>
                <p:oleObj name="Document" r:id="rId3" imgW="6477000" imgH="62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4190025"/>
                        <a:ext cx="64770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14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5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Electron 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 atomic and nuclear physics, it is often easier to use a smaller unit for </a:t>
            </a:r>
            <a:r>
              <a:rPr lang="en-NZ" dirty="0" smtClean="0"/>
              <a:t>energy</a:t>
            </a:r>
          </a:p>
          <a:p>
            <a:r>
              <a:rPr lang="en-NZ" dirty="0" smtClean="0"/>
              <a:t>The </a:t>
            </a:r>
            <a:r>
              <a:rPr lang="en-NZ" b="1" dirty="0"/>
              <a:t>electron volt </a:t>
            </a:r>
            <a:r>
              <a:rPr lang="en-NZ" dirty="0"/>
              <a:t>is the amount of energy needed to move a charge of one electron through a potential difference of one </a:t>
            </a:r>
            <a:r>
              <a:rPr lang="en-NZ" dirty="0" smtClean="0"/>
              <a:t>volt</a:t>
            </a:r>
            <a:endParaRPr lang="en-AU" dirty="0"/>
          </a:p>
          <a:p>
            <a:pPr marL="0" indent="0" algn="ctr">
              <a:buNone/>
            </a:pPr>
            <a:r>
              <a:rPr lang="en-NZ" dirty="0" smtClean="0">
                <a:latin typeface="Symbol" charset="2"/>
                <a:cs typeface="Symbol" charset="2"/>
              </a:rPr>
              <a:t>D</a:t>
            </a:r>
            <a:r>
              <a:rPr lang="en-NZ" dirty="0" smtClean="0"/>
              <a:t>E</a:t>
            </a:r>
            <a:r>
              <a:rPr lang="en-NZ" baseline="-25000" dirty="0" smtClean="0"/>
              <a:t>p</a:t>
            </a:r>
            <a:r>
              <a:rPr lang="en-NZ" dirty="0" smtClean="0"/>
              <a:t> </a:t>
            </a:r>
            <a:r>
              <a:rPr lang="en-NZ" dirty="0"/>
              <a:t>= </a:t>
            </a:r>
            <a:r>
              <a:rPr lang="en-NZ" dirty="0" smtClean="0"/>
              <a:t>qV</a:t>
            </a:r>
          </a:p>
          <a:p>
            <a:pPr marL="0" indent="0" algn="ctr">
              <a:buNone/>
            </a:pPr>
            <a:endParaRPr lang="en-AU" dirty="0"/>
          </a:p>
          <a:p>
            <a:r>
              <a:rPr lang="en-NZ" dirty="0"/>
              <a:t>1 eV = 1.6 x 10</a:t>
            </a:r>
            <a:r>
              <a:rPr lang="en-NZ" baseline="30000" dirty="0"/>
              <a:t>-19</a:t>
            </a:r>
            <a:r>
              <a:rPr lang="en-GB" dirty="0"/>
              <a:t> x 1</a:t>
            </a:r>
            <a:endParaRPr lang="en-AU" dirty="0"/>
          </a:p>
          <a:p>
            <a:r>
              <a:rPr lang="en-NZ" dirty="0"/>
              <a:t>1 eV = 1.6 x 10</a:t>
            </a:r>
            <a:r>
              <a:rPr lang="en-NZ" baseline="30000" dirty="0"/>
              <a:t>-19</a:t>
            </a:r>
            <a:r>
              <a:rPr lang="en-GB" dirty="0"/>
              <a:t> </a:t>
            </a:r>
            <a:r>
              <a:rPr lang="en-GB" dirty="0" smtClean="0"/>
              <a:t>J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503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/>
              <a:t>Conventional current </a:t>
            </a:r>
            <a:r>
              <a:rPr lang="en-GB" dirty="0"/>
              <a:t>is the movement (or ‘drift’) of </a:t>
            </a:r>
            <a:r>
              <a:rPr lang="en-GB" b="1" dirty="0"/>
              <a:t>positive</a:t>
            </a:r>
            <a:r>
              <a:rPr lang="en-GB" dirty="0"/>
              <a:t> charge towards a negative </a:t>
            </a:r>
            <a:r>
              <a:rPr lang="en-GB" dirty="0" smtClean="0"/>
              <a:t>terminal</a:t>
            </a:r>
          </a:p>
          <a:p>
            <a:r>
              <a:rPr lang="en-GB" dirty="0" smtClean="0"/>
              <a:t>In </a:t>
            </a:r>
            <a:r>
              <a:rPr lang="en-GB" dirty="0"/>
              <a:t>solids, electrons move in metals and graphite, and ‘electron holes’ move in </a:t>
            </a:r>
            <a:r>
              <a:rPr lang="en-GB" dirty="0" smtClean="0"/>
              <a:t>semiconductors</a:t>
            </a:r>
          </a:p>
          <a:p>
            <a:r>
              <a:rPr lang="en-GB" dirty="0" smtClean="0"/>
              <a:t>Positive </a:t>
            </a:r>
            <a:r>
              <a:rPr lang="en-GB" dirty="0"/>
              <a:t>and negative ions move in liquid metals and aqueous </a:t>
            </a:r>
            <a:r>
              <a:rPr lang="en-GB" dirty="0" smtClean="0"/>
              <a:t>solutions</a:t>
            </a:r>
          </a:p>
          <a:p>
            <a:r>
              <a:rPr lang="en-GB" dirty="0" smtClean="0"/>
              <a:t>In </a:t>
            </a:r>
            <a:r>
              <a:rPr lang="en-GB" dirty="0"/>
              <a:t>gasses, the electrons and ions that move are often stripped of atoms by large potential </a:t>
            </a:r>
            <a:r>
              <a:rPr lang="en-GB" dirty="0" smtClean="0"/>
              <a:t>differences</a:t>
            </a:r>
            <a:endParaRPr lang="en-AU" dirty="0"/>
          </a:p>
          <a:p>
            <a:r>
              <a:rPr lang="en-GB" dirty="0"/>
              <a:t>Electrical current is the amount of charge that moves past a point per </a:t>
            </a:r>
            <a:r>
              <a:rPr lang="en-GB" dirty="0" smtClean="0"/>
              <a:t>second</a:t>
            </a:r>
            <a:endParaRPr lang="en-AU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GB" dirty="0"/>
              <a:t>I = current, C.s</a:t>
            </a:r>
            <a:r>
              <a:rPr lang="en-GB" baseline="30000" dirty="0"/>
              <a:t>-1</a:t>
            </a:r>
            <a:r>
              <a:rPr lang="en-GB" dirty="0"/>
              <a:t> or Amperes or Amps, A (Amperes is a SI base unit)</a:t>
            </a:r>
            <a:endParaRPr lang="en-AU" dirty="0"/>
          </a:p>
          <a:p>
            <a:pPr marL="0" indent="0">
              <a:buNone/>
            </a:pPr>
            <a:r>
              <a:rPr lang="en-GB" dirty="0"/>
              <a:t>q = charge, Coulombs, C</a:t>
            </a:r>
            <a:endParaRPr lang="en-AU" dirty="0"/>
          </a:p>
          <a:p>
            <a:pPr marL="0" indent="0">
              <a:buNone/>
            </a:pPr>
            <a:r>
              <a:rPr lang="en-GB" dirty="0"/>
              <a:t>t = time, </a:t>
            </a:r>
            <a:r>
              <a:rPr lang="en-GB" dirty="0" smtClean="0"/>
              <a:t>s</a:t>
            </a:r>
            <a:endParaRPr lang="en-A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036575"/>
              </p:ext>
            </p:extLst>
          </p:nvPr>
        </p:nvGraphicFramePr>
        <p:xfrm>
          <a:off x="1333500" y="4511016"/>
          <a:ext cx="6477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Document" r:id="rId4" imgW="6477000" imgH="571500" progId="Word.Document.12">
                  <p:embed/>
                </p:oleObj>
              </mc:Choice>
              <mc:Fallback>
                <p:oleObj name="Document" r:id="rId4" imgW="6477000" imgH="57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0" y="4511016"/>
                        <a:ext cx="6477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26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454"/>
            <a:ext cx="8114680" cy="571354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Resistance</a:t>
            </a:r>
            <a:r>
              <a:rPr lang="en-US" dirty="0" smtClean="0"/>
              <a:t> is inversely related to how easily charges move through a substance</a:t>
            </a:r>
          </a:p>
          <a:p>
            <a:r>
              <a:rPr lang="en-US" dirty="0" smtClean="0"/>
              <a:t>The resistance construction formula is: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NZ" sz="1800" dirty="0"/>
              <a:t>R = resistance of the wire, </a:t>
            </a:r>
            <a:r>
              <a:rPr lang="en-NZ" sz="1800" dirty="0">
                <a:latin typeface="Symbol" charset="2"/>
                <a:cs typeface="Symbol" charset="2"/>
              </a:rPr>
              <a:t>W</a:t>
            </a:r>
            <a:endParaRPr lang="en-AU" sz="1800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NZ" sz="1800" dirty="0">
                <a:latin typeface="Symbol" charset="2"/>
                <a:cs typeface="Symbol" charset="2"/>
              </a:rPr>
              <a:t>r</a:t>
            </a:r>
            <a:r>
              <a:rPr lang="en-NZ" sz="1800" dirty="0"/>
              <a:t> = resistivity of the substance, </a:t>
            </a:r>
            <a:r>
              <a:rPr lang="en-NZ" sz="1800" dirty="0">
                <a:latin typeface="Symbol" charset="2"/>
                <a:cs typeface="Symbol" charset="2"/>
              </a:rPr>
              <a:t>W</a:t>
            </a:r>
            <a:r>
              <a:rPr lang="en-NZ" sz="1800" dirty="0"/>
              <a:t>.m</a:t>
            </a:r>
            <a:endParaRPr lang="en-AU" sz="1800" dirty="0"/>
          </a:p>
          <a:p>
            <a:pPr marL="0" indent="0">
              <a:buNone/>
            </a:pPr>
            <a:r>
              <a:rPr lang="en-NZ" sz="1800" dirty="0"/>
              <a:t>l = length of the substance, m</a:t>
            </a:r>
            <a:endParaRPr lang="en-AU" sz="1800" dirty="0"/>
          </a:p>
          <a:p>
            <a:pPr marL="0" indent="0">
              <a:buNone/>
            </a:pPr>
            <a:r>
              <a:rPr lang="en-NZ" sz="1800" dirty="0"/>
              <a:t>A = cross-sectional area, m</a:t>
            </a:r>
            <a:r>
              <a:rPr lang="en-NZ" sz="1800" baseline="30000" dirty="0"/>
              <a:t>2</a:t>
            </a:r>
            <a:endParaRPr lang="en-AU" sz="1800" dirty="0"/>
          </a:p>
          <a:p>
            <a:r>
              <a:rPr lang="en-US" dirty="0" smtClean="0"/>
              <a:t>Some values of resistivity at 20</a:t>
            </a:r>
            <a:r>
              <a:rPr lang="en-AU" i="1" dirty="0" smtClean="0"/>
              <a:t>°</a:t>
            </a:r>
            <a:r>
              <a:rPr lang="en-AU" dirty="0" smtClean="0"/>
              <a:t>C are:</a:t>
            </a:r>
          </a:p>
          <a:p>
            <a:pPr lvl="1"/>
            <a:r>
              <a:rPr lang="en-AU" dirty="0" smtClean="0"/>
              <a:t>Silver 1.6 x 10</a:t>
            </a:r>
            <a:r>
              <a:rPr lang="en-AU" baseline="30000" dirty="0" smtClean="0"/>
              <a:t>-8</a:t>
            </a:r>
            <a:r>
              <a:rPr lang="en-AU" dirty="0" smtClean="0"/>
              <a:t> </a:t>
            </a:r>
            <a:r>
              <a:rPr lang="en-AU" dirty="0" err="1" smtClean="0">
                <a:latin typeface="Symbol" charset="2"/>
                <a:cs typeface="Symbol" charset="2"/>
              </a:rPr>
              <a:t>W</a:t>
            </a:r>
            <a:r>
              <a:rPr lang="en-AU" dirty="0" err="1" smtClean="0"/>
              <a:t>m</a:t>
            </a:r>
            <a:endParaRPr lang="en-AU" dirty="0" smtClean="0"/>
          </a:p>
          <a:p>
            <a:pPr lvl="1"/>
            <a:r>
              <a:rPr lang="en-AU" dirty="0" smtClean="0"/>
              <a:t>Copper 1.7 </a:t>
            </a:r>
            <a:r>
              <a:rPr lang="en-AU" dirty="0"/>
              <a:t>x 10</a:t>
            </a:r>
            <a:r>
              <a:rPr lang="en-AU" baseline="30000" dirty="0"/>
              <a:t>-8</a:t>
            </a:r>
            <a:r>
              <a:rPr lang="en-AU" dirty="0"/>
              <a:t> </a:t>
            </a:r>
            <a:r>
              <a:rPr lang="en-AU" dirty="0" err="1">
                <a:latin typeface="Symbol" charset="2"/>
                <a:cs typeface="Symbol" charset="2"/>
              </a:rPr>
              <a:t>W</a:t>
            </a:r>
            <a:r>
              <a:rPr lang="en-AU" dirty="0" err="1"/>
              <a:t>m</a:t>
            </a:r>
            <a:endParaRPr lang="en-AU" dirty="0"/>
          </a:p>
          <a:p>
            <a:pPr lvl="1"/>
            <a:r>
              <a:rPr lang="en-US" dirty="0" err="1" smtClean="0"/>
              <a:t>Nichrome</a:t>
            </a:r>
            <a:r>
              <a:rPr lang="en-US" dirty="0" smtClean="0"/>
              <a:t> 100 </a:t>
            </a:r>
            <a:r>
              <a:rPr lang="en-AU" dirty="0"/>
              <a:t>x 10</a:t>
            </a:r>
            <a:r>
              <a:rPr lang="en-AU" baseline="30000" dirty="0"/>
              <a:t>-8</a:t>
            </a:r>
            <a:r>
              <a:rPr lang="en-AU" dirty="0"/>
              <a:t> </a:t>
            </a:r>
            <a:r>
              <a:rPr lang="en-AU" dirty="0" err="1" smtClean="0">
                <a:latin typeface="Symbol" charset="2"/>
                <a:cs typeface="Symbol" charset="2"/>
              </a:rPr>
              <a:t>W</a:t>
            </a:r>
            <a:r>
              <a:rPr lang="en-AU" dirty="0" err="1" smtClean="0"/>
              <a:t>m</a:t>
            </a:r>
            <a:endParaRPr lang="en-AU" dirty="0" smtClean="0"/>
          </a:p>
          <a:p>
            <a:pPr lvl="1"/>
            <a:r>
              <a:rPr lang="en-AU" dirty="0" smtClean="0"/>
              <a:t>Graphite 3-60 </a:t>
            </a:r>
            <a:r>
              <a:rPr lang="en-AU" dirty="0"/>
              <a:t>x 10</a:t>
            </a:r>
            <a:r>
              <a:rPr lang="en-AU" baseline="30000" dirty="0" smtClean="0"/>
              <a:t>-5</a:t>
            </a:r>
            <a:r>
              <a:rPr lang="en-AU" dirty="0" smtClean="0"/>
              <a:t> </a:t>
            </a:r>
            <a:r>
              <a:rPr lang="en-AU" dirty="0" err="1">
                <a:latin typeface="Symbol" charset="2"/>
                <a:cs typeface="Symbol" charset="2"/>
              </a:rPr>
              <a:t>W</a:t>
            </a:r>
            <a:r>
              <a:rPr lang="en-AU" dirty="0" err="1"/>
              <a:t>m</a:t>
            </a:r>
            <a:endParaRPr lang="en-AU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298055"/>
              </p:ext>
            </p:extLst>
          </p:nvPr>
        </p:nvGraphicFramePr>
        <p:xfrm>
          <a:off x="1333500" y="2385736"/>
          <a:ext cx="6477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3" imgW="6477000" imgH="635000" progId="Word.Document.12">
                  <p:embed/>
                </p:oleObj>
              </mc:Choice>
              <mc:Fallback>
                <p:oleObj name="Document" r:id="rId3" imgW="64770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3500" y="2385736"/>
                        <a:ext cx="6477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13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Georg Simon Ohm (1787-1854) studied resistance of different </a:t>
            </a:r>
            <a:r>
              <a:rPr lang="en-NZ" dirty="0" smtClean="0"/>
              <a:t>materials</a:t>
            </a:r>
          </a:p>
          <a:p>
            <a:r>
              <a:rPr lang="en-NZ" dirty="0" smtClean="0"/>
              <a:t>He </a:t>
            </a:r>
            <a:r>
              <a:rPr lang="en-NZ" dirty="0"/>
              <a:t>found that as the applied voltage across a material is increased, the current through the material increases with a constant </a:t>
            </a:r>
            <a:r>
              <a:rPr lang="en-NZ" dirty="0" smtClean="0"/>
              <a:t>ratio</a:t>
            </a:r>
          </a:p>
          <a:p>
            <a:r>
              <a:rPr lang="en-NZ" dirty="0" smtClean="0"/>
              <a:t>This </a:t>
            </a:r>
            <a:r>
              <a:rPr lang="en-NZ" dirty="0"/>
              <a:t>applies for many, but not all materials, when they are held at a constant </a:t>
            </a:r>
            <a:r>
              <a:rPr lang="en-NZ" dirty="0" smtClean="0"/>
              <a:t>temperature</a:t>
            </a:r>
            <a:r>
              <a:rPr lang="en-NZ" dirty="0"/>
              <a:t> </a:t>
            </a:r>
            <a:endParaRPr lang="en-AU" dirty="0"/>
          </a:p>
          <a:p>
            <a:pPr marL="0" indent="0" algn="ctr">
              <a:buNone/>
            </a:pPr>
            <a:r>
              <a:rPr lang="en-NZ" dirty="0"/>
              <a:t>V = </a:t>
            </a:r>
            <a:r>
              <a:rPr lang="en-NZ" dirty="0" smtClean="0"/>
              <a:t>IR</a:t>
            </a:r>
            <a:endParaRPr lang="en-AU" dirty="0"/>
          </a:p>
          <a:p>
            <a:pPr marL="0" indent="0">
              <a:buNone/>
            </a:pPr>
            <a:r>
              <a:rPr lang="en-NZ" sz="1800" dirty="0"/>
              <a:t>V = voltage, </a:t>
            </a:r>
            <a:r>
              <a:rPr lang="en-NZ" sz="1800" dirty="0" smtClean="0"/>
              <a:t>V</a:t>
            </a:r>
            <a:endParaRPr lang="en-AU" sz="1800" dirty="0"/>
          </a:p>
          <a:p>
            <a:pPr marL="0" indent="0">
              <a:buNone/>
            </a:pPr>
            <a:r>
              <a:rPr lang="en-NZ" sz="1800" dirty="0"/>
              <a:t>I = current, A</a:t>
            </a:r>
            <a:endParaRPr lang="en-AU" sz="1800" dirty="0"/>
          </a:p>
          <a:p>
            <a:pPr marL="0" indent="0">
              <a:buNone/>
            </a:pPr>
            <a:r>
              <a:rPr lang="en-NZ" sz="1800" dirty="0"/>
              <a:t>R = resistance, </a:t>
            </a:r>
            <a:r>
              <a:rPr lang="en-GB" sz="1800" dirty="0" smtClean="0">
                <a:latin typeface="Symbol" charset="2"/>
                <a:cs typeface="Symbol" charset="2"/>
              </a:rPr>
              <a:t>W</a:t>
            </a:r>
            <a:endParaRPr lang="en-AU" sz="1800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103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182</TotalTime>
  <Words>2814</Words>
  <Application>Microsoft Macintosh PowerPoint</Application>
  <PresentationFormat>On-screen Show (4:3)</PresentationFormat>
  <Paragraphs>345</Paragraphs>
  <Slides>51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Essential</vt:lpstr>
      <vt:lpstr>Document</vt:lpstr>
      <vt:lpstr>5. Electric Currents</vt:lpstr>
      <vt:lpstr>Topic Outline</vt:lpstr>
      <vt:lpstr>5.1 Electric Potential Difference, Current and Resistance</vt:lpstr>
      <vt:lpstr>Electric Potential Difference</vt:lpstr>
      <vt:lpstr>Electric Potential Difference</vt:lpstr>
      <vt:lpstr>The Electron Volt</vt:lpstr>
      <vt:lpstr>Electric Current</vt:lpstr>
      <vt:lpstr>Resistance</vt:lpstr>
      <vt:lpstr>Ohm’s Law</vt:lpstr>
      <vt:lpstr>Ohmic REsistors</vt:lpstr>
      <vt:lpstr>Non-Ohmic Resistors</vt:lpstr>
      <vt:lpstr>Non-Ohmic Resistors</vt:lpstr>
      <vt:lpstr>Non-Ohmic Resistors</vt:lpstr>
      <vt:lpstr>Non-Ohmic Resistors</vt:lpstr>
      <vt:lpstr>Electric Power</vt:lpstr>
      <vt:lpstr>5.2 Electric Circuits</vt:lpstr>
      <vt:lpstr>Electromotive Force</vt:lpstr>
      <vt:lpstr>Internal Resistance of a Cell</vt:lpstr>
      <vt:lpstr>Internal Resistance of a cell</vt:lpstr>
      <vt:lpstr>Circuit Diagrams</vt:lpstr>
      <vt:lpstr>Circuit Symbols</vt:lpstr>
      <vt:lpstr>Resistors in Series &amp; Parallel</vt:lpstr>
      <vt:lpstr>Ammeters &amp; Voltmeters</vt:lpstr>
      <vt:lpstr>Ammeters &amp; Voltmeters</vt:lpstr>
      <vt:lpstr>The Potential Divider</vt:lpstr>
      <vt:lpstr>The Light-Dependent Resistor</vt:lpstr>
      <vt:lpstr>The Thermistor</vt:lpstr>
      <vt:lpstr>The Strain Gauge</vt:lpstr>
      <vt:lpstr>The Transistor</vt:lpstr>
      <vt:lpstr>The Voltage Rectifier</vt:lpstr>
      <vt:lpstr>6.2 Electric Force and Field</vt:lpstr>
      <vt:lpstr>Electric Charge</vt:lpstr>
      <vt:lpstr>Conductors &amp; Insulators</vt:lpstr>
      <vt:lpstr>Charging an Electroscope</vt:lpstr>
      <vt:lpstr>Charging by Contact</vt:lpstr>
      <vt:lpstr>Charging by Induction</vt:lpstr>
      <vt:lpstr>Coulomb’s Law</vt:lpstr>
      <vt:lpstr>Electric Fields</vt:lpstr>
      <vt:lpstr>Electric Field of a Point Charge</vt:lpstr>
      <vt:lpstr>Uniform Electric Fields</vt:lpstr>
      <vt:lpstr>6.3 Magnetic force and Field</vt:lpstr>
      <vt:lpstr>Magnetic Fields</vt:lpstr>
      <vt:lpstr>Magnetic Field around a Current-Carrying Wire</vt:lpstr>
      <vt:lpstr>Magnetic Field around a Current-Carrying Wire</vt:lpstr>
      <vt:lpstr>Magnetic Field in A Solenoid</vt:lpstr>
      <vt:lpstr>Magnetic Field in A Solenoid</vt:lpstr>
      <vt:lpstr>Force on a Current-      Carrying Wire</vt:lpstr>
      <vt:lpstr>Force on a Current-      Carrying Wire</vt:lpstr>
      <vt:lpstr>Force on a Moving Charge</vt:lpstr>
      <vt:lpstr>Force Between Two Current-Carrying Wires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Electric Circuits</dc:title>
  <dc:creator>Teacher</dc:creator>
  <cp:lastModifiedBy>Teacher</cp:lastModifiedBy>
  <cp:revision>39</cp:revision>
  <dcterms:created xsi:type="dcterms:W3CDTF">2012-11-18T21:34:32Z</dcterms:created>
  <dcterms:modified xsi:type="dcterms:W3CDTF">2012-12-06T03:26:50Z</dcterms:modified>
</cp:coreProperties>
</file>