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6" r:id="rId2"/>
    <p:sldId id="257" r:id="rId3"/>
    <p:sldId id="258" r:id="rId4"/>
    <p:sldId id="267" r:id="rId5"/>
    <p:sldId id="264" r:id="rId6"/>
    <p:sldId id="265" r:id="rId7"/>
    <p:sldId id="266" r:id="rId8"/>
    <p:sldId id="270" r:id="rId9"/>
    <p:sldId id="268" r:id="rId10"/>
    <p:sldId id="269" r:id="rId11"/>
    <p:sldId id="273" r:id="rId12"/>
    <p:sldId id="271" r:id="rId13"/>
    <p:sldId id="272" r:id="rId14"/>
    <p:sldId id="274" r:id="rId15"/>
    <p:sldId id="275" r:id="rId16"/>
    <p:sldId id="276" r:id="rId17"/>
    <p:sldId id="277" r:id="rId18"/>
    <p:sldId id="278" r:id="rId19"/>
    <p:sldId id="260" r:id="rId20"/>
    <p:sldId id="279" r:id="rId21"/>
    <p:sldId id="280" r:id="rId22"/>
    <p:sldId id="281" r:id="rId23"/>
    <p:sldId id="282" r:id="rId24"/>
    <p:sldId id="283" r:id="rId25"/>
    <p:sldId id="284" r:id="rId26"/>
    <p:sldId id="285" r:id="rId27"/>
    <p:sldId id="286" r:id="rId28"/>
    <p:sldId id="289" r:id="rId29"/>
    <p:sldId id="287" r:id="rId30"/>
    <p:sldId id="288" r:id="rId31"/>
    <p:sldId id="291" r:id="rId32"/>
    <p:sldId id="294" r:id="rId33"/>
    <p:sldId id="290" r:id="rId34"/>
    <p:sldId id="292" r:id="rId35"/>
    <p:sldId id="293" r:id="rId36"/>
    <p:sldId id="295" r:id="rId37"/>
    <p:sldId id="296" r:id="rId38"/>
    <p:sldId id="297" r:id="rId39"/>
    <p:sldId id="302" r:id="rId40"/>
    <p:sldId id="298" r:id="rId41"/>
    <p:sldId id="303" r:id="rId42"/>
    <p:sldId id="299" r:id="rId43"/>
    <p:sldId id="307" r:id="rId44"/>
    <p:sldId id="300" r:id="rId45"/>
    <p:sldId id="301" r:id="rId46"/>
    <p:sldId id="261" r:id="rId47"/>
    <p:sldId id="304" r:id="rId48"/>
    <p:sldId id="305" r:id="rId49"/>
    <p:sldId id="306" r:id="rId50"/>
    <p:sldId id="308" r:id="rId51"/>
    <p:sldId id="309" r:id="rId52"/>
    <p:sldId id="310" r:id="rId53"/>
    <p:sldId id="311" r:id="rId54"/>
    <p:sldId id="312" r:id="rId55"/>
    <p:sldId id="313" r:id="rId56"/>
    <p:sldId id="314" r:id="rId57"/>
    <p:sldId id="315" r:id="rId58"/>
    <p:sldId id="316" r:id="rId59"/>
    <p:sldId id="317" r:id="rId60"/>
    <p:sldId id="262" r:id="rId61"/>
    <p:sldId id="318" r:id="rId62"/>
    <p:sldId id="319" r:id="rId63"/>
    <p:sldId id="320" r:id="rId64"/>
    <p:sldId id="321" r:id="rId65"/>
    <p:sldId id="263" r:id="rId66"/>
    <p:sldId id="322" r:id="rId67"/>
    <p:sldId id="323" r:id="rId68"/>
    <p:sldId id="259" r:id="rId69"/>
    <p:sldId id="324" r:id="rId70"/>
    <p:sldId id="325" r:id="rId71"/>
    <p:sldId id="326" r:id="rId72"/>
    <p:sldId id="327" r:id="rId73"/>
    <p:sldId id="32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20"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69419-C357-B848-A8E3-C16D3D95FA03}" type="datetimeFigureOut">
              <a:rPr lang="en-US" smtClean="0"/>
              <a:t>6/12/12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E5AEEB-663D-9442-97F9-66C773446C68}" type="slidenum">
              <a:rPr lang="en-US" smtClean="0"/>
              <a:t>‹#›</a:t>
            </a:fld>
            <a:endParaRPr lang="en-US"/>
          </a:p>
        </p:txBody>
      </p:sp>
    </p:spTree>
    <p:extLst>
      <p:ext uri="{BB962C8B-B14F-4D97-AF65-F5344CB8AC3E}">
        <p14:creationId xmlns:p14="http://schemas.microsoft.com/office/powerpoint/2010/main" val="14817528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5AEEB-663D-9442-97F9-66C773446C68}" type="slidenum">
              <a:rPr lang="en-US" smtClean="0"/>
              <a:t>7</a:t>
            </a:fld>
            <a:endParaRPr lang="en-US"/>
          </a:p>
        </p:txBody>
      </p:sp>
    </p:spTree>
    <p:extLst>
      <p:ext uri="{BB962C8B-B14F-4D97-AF65-F5344CB8AC3E}">
        <p14:creationId xmlns:p14="http://schemas.microsoft.com/office/powerpoint/2010/main" val="41653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AU"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6/12/12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AU"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AU"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6/12/12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AU"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6/12/12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6/12/12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6/12/12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6/12/12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AU"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6/12/12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AU" dirty="0" smtClean="0"/>
              <a:t>Click to edit Master title style</a:t>
            </a:r>
            <a:endParaRPr dirty="0"/>
          </a:p>
        </p:txBody>
      </p:sp>
      <p:sp>
        <p:nvSpPr>
          <p:cNvPr id="3" name="Text Placeholder 2"/>
          <p:cNvSpPr>
            <a:spLocks noGrp="1"/>
          </p:cNvSpPr>
          <p:nvPr>
            <p:ph type="body" idx="1"/>
          </p:nvPr>
        </p:nvSpPr>
        <p:spPr>
          <a:xfrm>
            <a:off x="549275" y="1600201"/>
            <a:ext cx="8042276" cy="5040592"/>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6/12/12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b="1"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 Id="rId3" Type="http://schemas.openxmlformats.org/officeDocument/2006/relationships/image" Target="file://localhost/http://www.astronomynotes.com/light/emanim.gi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file://localhost/http://www.mhhe.com/physsci/astronomy/arny/instructor/graphics/ch03/0305.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t210.sl.psu.edu/phys_anim/waves/indexer_waves.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2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file://localhost/http://www.ux1.eiu.edu/~cfadd/1150/15Period/Images/SHM1.gi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3.docx"/><Relationship Id="rId5" Type="http://schemas.openxmlformats.org/officeDocument/2006/relationships/image" Target="../media/image24.png"/><Relationship Id="rId6" Type="http://schemas.openxmlformats.org/officeDocument/2006/relationships/oleObject" Target="../embeddings/oleObject4.bin"/><Relationship Id="rId7" Type="http://schemas.openxmlformats.org/officeDocument/2006/relationships/package" Target="../embeddings/Microsoft_Word_Document4.docx"/><Relationship Id="rId8" Type="http://schemas.openxmlformats.org/officeDocument/2006/relationships/image" Target="../media/image25.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package" Target="../embeddings/Microsoft_Word_Document5.docx"/><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package" Target="../embeddings/Microsoft_Word_Document6.docx"/><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8"/>
            <a:ext cx="6498158" cy="2136589"/>
          </a:xfrm>
        </p:spPr>
        <p:txBody>
          <a:bodyPr/>
          <a:lstStyle/>
          <a:p>
            <a:r>
              <a:rPr lang="en-US" b="1" dirty="0" smtClean="0"/>
              <a:t>4. Oscillations &amp; Waves</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03322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and Period</a:t>
            </a:r>
            <a:endParaRPr lang="en-US" dirty="0"/>
          </a:p>
        </p:txBody>
      </p:sp>
      <p:sp>
        <p:nvSpPr>
          <p:cNvPr id="3" name="Content Placeholder 2"/>
          <p:cNvSpPr>
            <a:spLocks noGrp="1"/>
          </p:cNvSpPr>
          <p:nvPr>
            <p:ph idx="1"/>
          </p:nvPr>
        </p:nvSpPr>
        <p:spPr/>
        <p:txBody>
          <a:bodyPr>
            <a:normAutofit/>
          </a:bodyPr>
          <a:lstStyle/>
          <a:p>
            <a:r>
              <a:rPr lang="en-NZ" dirty="0"/>
              <a:t>Frequency is the inverse of period: </a:t>
            </a:r>
            <a:endParaRPr lang="en-AU" dirty="0"/>
          </a:p>
          <a:p>
            <a:pPr marL="0" indent="0" algn="ctr">
              <a:buNone/>
            </a:pPr>
            <a:r>
              <a:rPr lang="en-NZ" dirty="0"/>
              <a:t>f = 1/</a:t>
            </a:r>
            <a:r>
              <a:rPr lang="en-NZ" dirty="0" smtClean="0"/>
              <a:t>T</a:t>
            </a:r>
            <a:endParaRPr lang="en-AU" dirty="0"/>
          </a:p>
          <a:p>
            <a:r>
              <a:rPr lang="en-NZ" dirty="0"/>
              <a:t>Period is the inverse of frequency: </a:t>
            </a:r>
            <a:endParaRPr lang="en-AU" dirty="0"/>
          </a:p>
          <a:p>
            <a:pPr marL="0" indent="0" algn="ctr">
              <a:buNone/>
            </a:pPr>
            <a:r>
              <a:rPr lang="en-NZ" dirty="0"/>
              <a:t>T = 1/</a:t>
            </a:r>
            <a:r>
              <a:rPr lang="en-NZ" dirty="0" smtClean="0"/>
              <a:t>f</a:t>
            </a:r>
            <a:endParaRPr lang="en-AU" dirty="0"/>
          </a:p>
          <a:p>
            <a:pPr marL="0" indent="0">
              <a:buNone/>
            </a:pPr>
            <a:r>
              <a:rPr lang="en-NZ" dirty="0"/>
              <a:t>f = frequency, Hz (or s</a:t>
            </a:r>
            <a:r>
              <a:rPr lang="en-NZ" baseline="30000" dirty="0"/>
              <a:t>-1</a:t>
            </a:r>
            <a:r>
              <a:rPr lang="en-NZ" dirty="0"/>
              <a:t>)</a:t>
            </a:r>
            <a:endParaRPr lang="en-AU" dirty="0"/>
          </a:p>
          <a:p>
            <a:pPr marL="0" indent="0">
              <a:buNone/>
            </a:pPr>
            <a:r>
              <a:rPr lang="en-NZ" dirty="0"/>
              <a:t>T = period, </a:t>
            </a:r>
            <a:r>
              <a:rPr lang="en-NZ" dirty="0" smtClean="0"/>
              <a:t>s</a:t>
            </a:r>
            <a:endParaRPr lang="en-AU" dirty="0"/>
          </a:p>
        </p:txBody>
      </p:sp>
    </p:spTree>
    <p:extLst>
      <p:ext uri="{BB962C8B-B14F-4D97-AF65-F5344CB8AC3E}">
        <p14:creationId xmlns:p14="http://schemas.microsoft.com/office/powerpoint/2010/main" val="21345551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Velocity</a:t>
            </a:r>
            <a:endParaRPr lang="en-US" dirty="0"/>
          </a:p>
        </p:txBody>
      </p:sp>
      <p:sp>
        <p:nvSpPr>
          <p:cNvPr id="3" name="Content Placeholder 2"/>
          <p:cNvSpPr>
            <a:spLocks noGrp="1"/>
          </p:cNvSpPr>
          <p:nvPr>
            <p:ph idx="1"/>
          </p:nvPr>
        </p:nvSpPr>
        <p:spPr/>
        <p:txBody>
          <a:bodyPr/>
          <a:lstStyle/>
          <a:p>
            <a:r>
              <a:rPr lang="en-NZ" dirty="0"/>
              <a:t>The velocity of a wave in a given medium is calculated by</a:t>
            </a:r>
            <a:r>
              <a:rPr lang="en-NZ" dirty="0" smtClean="0"/>
              <a:t>:</a:t>
            </a:r>
            <a:r>
              <a:rPr lang="en-NZ" dirty="0"/>
              <a:t> </a:t>
            </a:r>
            <a:endParaRPr lang="en-AU" dirty="0"/>
          </a:p>
          <a:p>
            <a:pPr marL="0" indent="0" algn="ctr">
              <a:buNone/>
            </a:pPr>
            <a:r>
              <a:rPr lang="en-NZ" dirty="0"/>
              <a:t>v = f</a:t>
            </a:r>
            <a:r>
              <a:rPr lang="en-NZ" dirty="0">
                <a:latin typeface="Symbol" charset="2"/>
                <a:cs typeface="Symbol" charset="2"/>
              </a:rPr>
              <a:t>l</a:t>
            </a:r>
            <a:endParaRPr lang="en-AU" dirty="0">
              <a:latin typeface="Symbol" charset="2"/>
              <a:cs typeface="Symbol" charset="2"/>
            </a:endParaRPr>
          </a:p>
          <a:p>
            <a:pPr marL="0" indent="0">
              <a:buNone/>
            </a:pPr>
            <a:r>
              <a:rPr lang="en-NZ" dirty="0" smtClean="0"/>
              <a:t>v </a:t>
            </a:r>
            <a:r>
              <a:rPr lang="en-NZ" dirty="0"/>
              <a:t>= velocity, m.s</a:t>
            </a:r>
            <a:r>
              <a:rPr lang="en-NZ" baseline="30000" dirty="0"/>
              <a:t>-1</a:t>
            </a:r>
            <a:endParaRPr lang="en-AU" dirty="0"/>
          </a:p>
          <a:p>
            <a:pPr marL="0" indent="0">
              <a:buNone/>
            </a:pPr>
            <a:r>
              <a:rPr lang="en-NZ" dirty="0"/>
              <a:t>f = frequency, Hz</a:t>
            </a:r>
            <a:endParaRPr lang="en-AU" dirty="0"/>
          </a:p>
          <a:p>
            <a:pPr marL="0" indent="0">
              <a:buNone/>
            </a:pPr>
            <a:r>
              <a:rPr lang="en-NZ" dirty="0" smtClean="0">
                <a:latin typeface="Symbol" charset="2"/>
                <a:cs typeface="Symbol" charset="2"/>
              </a:rPr>
              <a:t>l</a:t>
            </a:r>
            <a:r>
              <a:rPr lang="en-GB" dirty="0" smtClean="0">
                <a:latin typeface="Symbol" charset="2"/>
                <a:cs typeface="Symbol" charset="2"/>
              </a:rPr>
              <a:t> </a:t>
            </a:r>
            <a:r>
              <a:rPr lang="en-GB" dirty="0" smtClean="0"/>
              <a:t>= </a:t>
            </a:r>
            <a:r>
              <a:rPr lang="en-GB" dirty="0"/>
              <a:t>wavelength, </a:t>
            </a:r>
            <a:r>
              <a:rPr lang="en-GB" dirty="0" smtClean="0"/>
              <a:t>m</a:t>
            </a:r>
          </a:p>
          <a:p>
            <a:pPr marL="0" indent="0">
              <a:buNone/>
            </a:pPr>
            <a:r>
              <a:rPr lang="en-AU" dirty="0" smtClean="0"/>
              <a:t>Worksheet: Wave Velocity Questions</a:t>
            </a:r>
            <a:endParaRPr lang="en-AU" dirty="0"/>
          </a:p>
        </p:txBody>
      </p:sp>
    </p:spTree>
    <p:extLst>
      <p:ext uri="{BB962C8B-B14F-4D97-AF65-F5344CB8AC3E}">
        <p14:creationId xmlns:p14="http://schemas.microsoft.com/office/powerpoint/2010/main" val="27070499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8549" y="2629645"/>
            <a:ext cx="7574865" cy="221129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1444" y="107576"/>
            <a:ext cx="8830253" cy="1336956"/>
          </a:xfrm>
        </p:spPr>
        <p:txBody>
          <a:bodyPr/>
          <a:lstStyle/>
          <a:p>
            <a:r>
              <a:rPr lang="en-US" dirty="0" smtClean="0"/>
              <a:t>Displacement-Position Graph</a:t>
            </a:r>
            <a:endParaRPr lang="en-US" dirty="0"/>
          </a:p>
        </p:txBody>
      </p:sp>
      <p:sp>
        <p:nvSpPr>
          <p:cNvPr id="3" name="Content Placeholder 2"/>
          <p:cNvSpPr>
            <a:spLocks noGrp="1"/>
          </p:cNvSpPr>
          <p:nvPr>
            <p:ph idx="1"/>
          </p:nvPr>
        </p:nvSpPr>
        <p:spPr/>
        <p:txBody>
          <a:bodyPr/>
          <a:lstStyle/>
          <a:p>
            <a:r>
              <a:rPr lang="en-NZ" dirty="0"/>
              <a:t>A </a:t>
            </a:r>
            <a:r>
              <a:rPr lang="en-NZ" b="1" dirty="0"/>
              <a:t>displacement-position </a:t>
            </a:r>
            <a:r>
              <a:rPr lang="en-NZ" dirty="0"/>
              <a:t>graph shows a ‘snapshot’ of a wave at a given </a:t>
            </a:r>
            <a:r>
              <a:rPr lang="en-NZ" dirty="0" smtClean="0"/>
              <a:t>time</a:t>
            </a:r>
            <a:endParaRPr lang="en-AU" dirty="0"/>
          </a:p>
        </p:txBody>
      </p:sp>
      <p:pic>
        <p:nvPicPr>
          <p:cNvPr id="4" name="Picture 3"/>
          <p:cNvPicPr>
            <a:picLocks noChangeAspect="1"/>
          </p:cNvPicPr>
          <p:nvPr/>
        </p:nvPicPr>
        <p:blipFill>
          <a:blip r:embed="rId2"/>
          <a:stretch>
            <a:fillRect/>
          </a:stretch>
        </p:blipFill>
        <p:spPr>
          <a:xfrm>
            <a:off x="788549" y="2629645"/>
            <a:ext cx="7574865" cy="2211296"/>
          </a:xfrm>
          <a:prstGeom prst="rect">
            <a:avLst/>
          </a:prstGeom>
        </p:spPr>
      </p:pic>
    </p:spTree>
    <p:extLst>
      <p:ext uri="{BB962C8B-B14F-4D97-AF65-F5344CB8AC3E}">
        <p14:creationId xmlns:p14="http://schemas.microsoft.com/office/powerpoint/2010/main" val="33032270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9275" y="3801036"/>
            <a:ext cx="8042276" cy="244437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Displacement-Time Graph</a:t>
            </a:r>
            <a:endParaRPr lang="en-US" dirty="0"/>
          </a:p>
        </p:txBody>
      </p:sp>
      <p:sp>
        <p:nvSpPr>
          <p:cNvPr id="3" name="Content Placeholder 2"/>
          <p:cNvSpPr>
            <a:spLocks noGrp="1"/>
          </p:cNvSpPr>
          <p:nvPr>
            <p:ph idx="1"/>
          </p:nvPr>
        </p:nvSpPr>
        <p:spPr/>
        <p:txBody>
          <a:bodyPr/>
          <a:lstStyle/>
          <a:p>
            <a:r>
              <a:rPr lang="en-NZ" dirty="0"/>
              <a:t>A </a:t>
            </a:r>
            <a:r>
              <a:rPr lang="en-NZ" b="1" dirty="0"/>
              <a:t>displacement-time </a:t>
            </a:r>
            <a:r>
              <a:rPr lang="en-NZ" dirty="0"/>
              <a:t>graph shows how the displacement of one particle in the medium varies over </a:t>
            </a:r>
            <a:r>
              <a:rPr lang="en-NZ" dirty="0" smtClean="0"/>
              <a:t>time</a:t>
            </a:r>
          </a:p>
          <a:p>
            <a:r>
              <a:rPr lang="en-NZ" dirty="0" smtClean="0"/>
              <a:t>The </a:t>
            </a:r>
            <a:r>
              <a:rPr lang="en-NZ" dirty="0"/>
              <a:t>following graph shows how the displacement of point </a:t>
            </a:r>
            <a:r>
              <a:rPr lang="en-NZ" dirty="0" smtClean="0"/>
              <a:t>P (previous graph) varies </a:t>
            </a:r>
            <a:r>
              <a:rPr lang="en-NZ" dirty="0"/>
              <a:t>with </a:t>
            </a:r>
            <a:r>
              <a:rPr lang="en-NZ" dirty="0" smtClean="0"/>
              <a:t>time</a:t>
            </a:r>
            <a:endParaRPr lang="en-AU" dirty="0"/>
          </a:p>
        </p:txBody>
      </p:sp>
      <p:pic>
        <p:nvPicPr>
          <p:cNvPr id="4" name="Picture 3"/>
          <p:cNvPicPr>
            <a:picLocks noChangeAspect="1"/>
          </p:cNvPicPr>
          <p:nvPr/>
        </p:nvPicPr>
        <p:blipFill>
          <a:blip r:embed="rId2"/>
          <a:stretch>
            <a:fillRect/>
          </a:stretch>
        </p:blipFill>
        <p:spPr>
          <a:xfrm>
            <a:off x="549275" y="3801036"/>
            <a:ext cx="8023930" cy="2444376"/>
          </a:xfrm>
          <a:prstGeom prst="rect">
            <a:avLst/>
          </a:prstGeom>
        </p:spPr>
      </p:pic>
    </p:spTree>
    <p:extLst>
      <p:ext uri="{BB962C8B-B14F-4D97-AF65-F5344CB8AC3E}">
        <p14:creationId xmlns:p14="http://schemas.microsoft.com/office/powerpoint/2010/main" val="27252898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Waves</a:t>
            </a:r>
            <a:endParaRPr lang="en-US" dirty="0"/>
          </a:p>
        </p:txBody>
      </p:sp>
      <p:sp>
        <p:nvSpPr>
          <p:cNvPr id="3" name="Content Placeholder 2"/>
          <p:cNvSpPr>
            <a:spLocks noGrp="1"/>
          </p:cNvSpPr>
          <p:nvPr>
            <p:ph idx="1"/>
          </p:nvPr>
        </p:nvSpPr>
        <p:spPr/>
        <p:txBody>
          <a:bodyPr>
            <a:normAutofit lnSpcReduction="10000"/>
          </a:bodyPr>
          <a:lstStyle/>
          <a:p>
            <a:r>
              <a:rPr lang="en-NZ" b="1" dirty="0"/>
              <a:t>Electromagnetic waves </a:t>
            </a:r>
            <a:r>
              <a:rPr lang="en-NZ" dirty="0"/>
              <a:t>consist of a varying electric field and a varying magnetic </a:t>
            </a:r>
            <a:r>
              <a:rPr lang="en-NZ" dirty="0" smtClean="0"/>
              <a:t>field</a:t>
            </a:r>
          </a:p>
          <a:p>
            <a:r>
              <a:rPr lang="en-NZ" dirty="0" smtClean="0"/>
              <a:t>These </a:t>
            </a:r>
            <a:r>
              <a:rPr lang="en-NZ" dirty="0"/>
              <a:t>two fields travel in the same direction and are at right angles to each </a:t>
            </a:r>
            <a:r>
              <a:rPr lang="en-NZ" dirty="0" smtClean="0"/>
              <a:t>other</a:t>
            </a:r>
          </a:p>
          <a:p>
            <a:r>
              <a:rPr lang="en-NZ" dirty="0" smtClean="0"/>
              <a:t>Electromagnetic </a:t>
            </a:r>
            <a:r>
              <a:rPr lang="en-NZ" dirty="0"/>
              <a:t>waves are transverse waves and they can propagate through a vacuum, i.e. they do not require a medium to </a:t>
            </a:r>
            <a:r>
              <a:rPr lang="en-NZ" dirty="0" smtClean="0"/>
              <a:t>propagate</a:t>
            </a:r>
          </a:p>
          <a:p>
            <a:r>
              <a:rPr lang="en-NZ" dirty="0" smtClean="0"/>
              <a:t>The </a:t>
            </a:r>
            <a:r>
              <a:rPr lang="en-NZ" dirty="0"/>
              <a:t>speed of electromagnetic radiation (EMR) in a vacuum (c) is 3.00 x 10</a:t>
            </a:r>
            <a:r>
              <a:rPr lang="en-NZ" baseline="30000" dirty="0"/>
              <a:t>8</a:t>
            </a:r>
            <a:r>
              <a:rPr lang="en-NZ" dirty="0"/>
              <a:t> m.s</a:t>
            </a:r>
            <a:r>
              <a:rPr lang="en-NZ" baseline="30000" dirty="0"/>
              <a:t>-</a:t>
            </a:r>
            <a:r>
              <a:rPr lang="en-NZ" baseline="30000" dirty="0" smtClean="0"/>
              <a:t>1</a:t>
            </a:r>
            <a:endParaRPr lang="en-AU" dirty="0"/>
          </a:p>
          <a:p>
            <a:r>
              <a:rPr lang="en-NZ" dirty="0"/>
              <a:t>Electromagnetic waves are produced when a charge is </a:t>
            </a:r>
            <a:r>
              <a:rPr lang="en-NZ" dirty="0" smtClean="0"/>
              <a:t>accelerated</a:t>
            </a:r>
            <a:endParaRPr lang="en-AU" dirty="0"/>
          </a:p>
        </p:txBody>
      </p:sp>
    </p:spTree>
    <p:extLst>
      <p:ext uri="{BB962C8B-B14F-4D97-AF65-F5344CB8AC3E}">
        <p14:creationId xmlns:p14="http://schemas.microsoft.com/office/powerpoint/2010/main" val="36830415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Waves</a:t>
            </a:r>
            <a:endParaRPr lang="en-US" dirty="0"/>
          </a:p>
        </p:txBody>
      </p:sp>
      <p:sp>
        <p:nvSpPr>
          <p:cNvPr id="3" name="Content Placeholder 2"/>
          <p:cNvSpPr>
            <a:spLocks noGrp="1"/>
          </p:cNvSpPr>
          <p:nvPr>
            <p:ph idx="1"/>
          </p:nvPr>
        </p:nvSpPr>
        <p:spPr/>
        <p:txBody>
          <a:bodyPr/>
          <a:lstStyle/>
          <a:p>
            <a:endParaRPr lang="en-US" dirty="0"/>
          </a:p>
        </p:txBody>
      </p:sp>
      <p:pic>
        <p:nvPicPr>
          <p:cNvPr id="1025" name="Picture 1" descr="http://www.astronomynotes.com/light/emanim.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5374" y="1600201"/>
            <a:ext cx="8168304" cy="512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9962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Spectrum</a:t>
            </a:r>
            <a:endParaRPr lang="en-US" dirty="0"/>
          </a:p>
        </p:txBody>
      </p:sp>
      <p:sp>
        <p:nvSpPr>
          <p:cNvPr id="3" name="Content Placeholder 2"/>
          <p:cNvSpPr>
            <a:spLocks noGrp="1"/>
          </p:cNvSpPr>
          <p:nvPr>
            <p:ph idx="1"/>
          </p:nvPr>
        </p:nvSpPr>
        <p:spPr>
          <a:xfrm>
            <a:off x="549275" y="1374589"/>
            <a:ext cx="8042276" cy="5311028"/>
          </a:xfrm>
        </p:spPr>
        <p:txBody>
          <a:bodyPr/>
          <a:lstStyle/>
          <a:p>
            <a:r>
              <a:rPr lang="en-US" dirty="0" smtClean="0"/>
              <a:t>High energy EMR has a high frequency (and short wavelength)</a:t>
            </a:r>
          </a:p>
          <a:p>
            <a:r>
              <a:rPr lang="en-US" dirty="0" smtClean="0"/>
              <a:t>Low energy EMR has a low frequency (and long wavelength)</a:t>
            </a:r>
          </a:p>
          <a:p>
            <a:endParaRPr lang="en-US" dirty="0" smtClean="0"/>
          </a:p>
          <a:p>
            <a:endParaRPr lang="en-US" dirty="0"/>
          </a:p>
        </p:txBody>
      </p:sp>
      <p:pic>
        <p:nvPicPr>
          <p:cNvPr id="2049" name="Picture 1" descr="http://www.mhhe.com/physsci/astronomy/arny/instructor/graphics/ch03/0305.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64236" y="3193396"/>
            <a:ext cx="6260727" cy="469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9855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Spectrum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3576357"/>
              </p:ext>
            </p:extLst>
          </p:nvPr>
        </p:nvGraphicFramePr>
        <p:xfrm>
          <a:off x="549275" y="1600200"/>
          <a:ext cx="8042276" cy="3235960"/>
        </p:xfrm>
        <a:graphic>
          <a:graphicData uri="http://schemas.openxmlformats.org/drawingml/2006/table">
            <a:tbl>
              <a:tblPr firstRow="1" bandRow="1">
                <a:tableStyleId>{5C22544A-7EE6-4342-B048-85BDC9FD1C3A}</a:tableStyleId>
              </a:tblPr>
              <a:tblGrid>
                <a:gridCol w="2010569"/>
                <a:gridCol w="2010569"/>
                <a:gridCol w="2010569"/>
                <a:gridCol w="2010569"/>
              </a:tblGrid>
              <a:tr h="370840">
                <a:tc>
                  <a:txBody>
                    <a:bodyPr/>
                    <a:lstStyle/>
                    <a:p>
                      <a:pPr algn="ctr"/>
                      <a:r>
                        <a:rPr lang="en-US" dirty="0" smtClean="0"/>
                        <a:t>Type of EMR</a:t>
                      </a:r>
                      <a:endParaRPr lang="en-US" dirty="0"/>
                    </a:p>
                  </a:txBody>
                  <a:tcPr anchor="ctr"/>
                </a:tc>
                <a:tc>
                  <a:txBody>
                    <a:bodyPr/>
                    <a:lstStyle/>
                    <a:p>
                      <a:pPr algn="ctr"/>
                      <a:r>
                        <a:rPr lang="en-US" dirty="0" smtClean="0"/>
                        <a:t>Wavelength Range (m)</a:t>
                      </a:r>
                      <a:endParaRPr lang="en-US" dirty="0"/>
                    </a:p>
                  </a:txBody>
                  <a:tcPr anchor="ctr"/>
                </a:tc>
                <a:tc>
                  <a:txBody>
                    <a:bodyPr/>
                    <a:lstStyle/>
                    <a:p>
                      <a:pPr algn="ctr"/>
                      <a:r>
                        <a:rPr lang="en-US" dirty="0" smtClean="0"/>
                        <a:t>Applications</a:t>
                      </a:r>
                      <a:endParaRPr lang="en-US" dirty="0"/>
                    </a:p>
                  </a:txBody>
                  <a:tcPr anchor="ctr"/>
                </a:tc>
                <a:tc>
                  <a:txBody>
                    <a:bodyPr/>
                    <a:lstStyle/>
                    <a:p>
                      <a:pPr algn="ctr"/>
                      <a:r>
                        <a:rPr lang="en-US" dirty="0" smtClean="0"/>
                        <a:t>Other</a:t>
                      </a:r>
                      <a:endParaRPr lang="en-US" dirty="0"/>
                    </a:p>
                  </a:txBody>
                  <a:tcPr anchor="ctr"/>
                </a:tc>
              </a:tr>
              <a:tr h="370840">
                <a:tc>
                  <a:txBody>
                    <a:bodyPr/>
                    <a:lstStyle/>
                    <a:p>
                      <a:r>
                        <a:rPr lang="en-US" dirty="0" smtClean="0"/>
                        <a:t>Radio</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Microwaves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Infra-Red</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Visible Light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Ultra-Violet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X-Rays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Gamma</a:t>
                      </a:r>
                      <a:r>
                        <a:rPr lang="en-US" baseline="0" dirty="0" smtClean="0"/>
                        <a:t> Rays</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bl>
          </a:graphicData>
        </a:graphic>
      </p:graphicFrame>
    </p:spTree>
    <p:extLst>
      <p:ext uri="{BB962C8B-B14F-4D97-AF65-F5344CB8AC3E}">
        <p14:creationId xmlns:p14="http://schemas.microsoft.com/office/powerpoint/2010/main" val="26833328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Spectrum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0800087"/>
              </p:ext>
            </p:extLst>
          </p:nvPr>
        </p:nvGraphicFramePr>
        <p:xfrm>
          <a:off x="549275" y="1600200"/>
          <a:ext cx="8042276" cy="4556760"/>
        </p:xfrm>
        <a:graphic>
          <a:graphicData uri="http://schemas.openxmlformats.org/drawingml/2006/table">
            <a:tbl>
              <a:tblPr firstRow="1" bandRow="1">
                <a:tableStyleId>{5C22544A-7EE6-4342-B048-85BDC9FD1C3A}</a:tableStyleId>
              </a:tblPr>
              <a:tblGrid>
                <a:gridCol w="2010569"/>
                <a:gridCol w="2010569"/>
                <a:gridCol w="2010569"/>
                <a:gridCol w="2010569"/>
              </a:tblGrid>
              <a:tr h="370840">
                <a:tc>
                  <a:txBody>
                    <a:bodyPr/>
                    <a:lstStyle/>
                    <a:p>
                      <a:pPr algn="ctr"/>
                      <a:r>
                        <a:rPr lang="en-US" dirty="0" smtClean="0"/>
                        <a:t>Type of EMR</a:t>
                      </a:r>
                      <a:endParaRPr lang="en-US" dirty="0"/>
                    </a:p>
                  </a:txBody>
                  <a:tcPr anchor="ctr"/>
                </a:tc>
                <a:tc>
                  <a:txBody>
                    <a:bodyPr/>
                    <a:lstStyle/>
                    <a:p>
                      <a:pPr algn="ctr"/>
                      <a:r>
                        <a:rPr lang="en-US" dirty="0" smtClean="0"/>
                        <a:t>Wavelength Range (m)</a:t>
                      </a:r>
                      <a:endParaRPr lang="en-US" dirty="0"/>
                    </a:p>
                  </a:txBody>
                  <a:tcPr anchor="ctr"/>
                </a:tc>
                <a:tc>
                  <a:txBody>
                    <a:bodyPr/>
                    <a:lstStyle/>
                    <a:p>
                      <a:pPr algn="ctr"/>
                      <a:r>
                        <a:rPr lang="en-US" dirty="0" smtClean="0"/>
                        <a:t>Applications</a:t>
                      </a:r>
                      <a:endParaRPr lang="en-US" dirty="0"/>
                    </a:p>
                  </a:txBody>
                  <a:tcPr anchor="ctr"/>
                </a:tc>
                <a:tc>
                  <a:txBody>
                    <a:bodyPr/>
                    <a:lstStyle/>
                    <a:p>
                      <a:pPr algn="ctr"/>
                      <a:r>
                        <a:rPr lang="en-US" dirty="0" smtClean="0"/>
                        <a:t>Other</a:t>
                      </a:r>
                      <a:endParaRPr lang="en-US" dirty="0"/>
                    </a:p>
                  </a:txBody>
                  <a:tcPr anchor="ctr"/>
                </a:tc>
              </a:tr>
              <a:tr h="370840">
                <a:tc>
                  <a:txBody>
                    <a:bodyPr/>
                    <a:lstStyle/>
                    <a:p>
                      <a:r>
                        <a:rPr lang="en-US" dirty="0" smtClean="0"/>
                        <a:t>Radio</a:t>
                      </a:r>
                      <a:endParaRPr lang="en-US" dirty="0"/>
                    </a:p>
                  </a:txBody>
                  <a:tcPr anchor="ctr"/>
                </a:tc>
                <a:tc>
                  <a:txBody>
                    <a:bodyPr/>
                    <a:lstStyle/>
                    <a:p>
                      <a:pPr algn="ctr"/>
                      <a:r>
                        <a:rPr lang="en-US" dirty="0" smtClean="0"/>
                        <a:t>&lt;10</a:t>
                      </a:r>
                      <a:r>
                        <a:rPr lang="en-US" baseline="30000" dirty="0" smtClean="0"/>
                        <a:t>2</a:t>
                      </a:r>
                      <a:endParaRPr lang="en-US" dirty="0"/>
                    </a:p>
                  </a:txBody>
                  <a:tcPr anchor="ctr"/>
                </a:tc>
                <a:tc>
                  <a:txBody>
                    <a:bodyPr/>
                    <a:lstStyle/>
                    <a:p>
                      <a:r>
                        <a:rPr lang="en-US" sz="1600" dirty="0" smtClean="0"/>
                        <a:t>AM, FM,</a:t>
                      </a:r>
                      <a:r>
                        <a:rPr lang="en-US" sz="1600" baseline="0" dirty="0" smtClean="0"/>
                        <a:t> TV and radar signals</a:t>
                      </a:r>
                      <a:endParaRPr lang="en-US" sz="1600" dirty="0"/>
                    </a:p>
                  </a:txBody>
                  <a:tcPr anchor="ctr"/>
                </a:tc>
                <a:tc>
                  <a:txBody>
                    <a:bodyPr/>
                    <a:lstStyle/>
                    <a:p>
                      <a:endParaRPr lang="en-US"/>
                    </a:p>
                  </a:txBody>
                  <a:tcPr anchor="ctr"/>
                </a:tc>
              </a:tr>
              <a:tr h="370840">
                <a:tc>
                  <a:txBody>
                    <a:bodyPr/>
                    <a:lstStyle/>
                    <a:p>
                      <a:r>
                        <a:rPr lang="en-US" dirty="0" smtClean="0"/>
                        <a:t>Microwaves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2</a:t>
                      </a:r>
                      <a:r>
                        <a:rPr lang="en-US" baseline="0" dirty="0" smtClean="0"/>
                        <a:t>-</a:t>
                      </a:r>
                      <a:r>
                        <a:rPr lang="en-US" dirty="0" smtClean="0"/>
                        <a:t>10</a:t>
                      </a:r>
                      <a:r>
                        <a:rPr lang="en-US" baseline="30000" dirty="0" smtClean="0"/>
                        <a:t>-3</a:t>
                      </a:r>
                      <a:endParaRPr lang="en-US" dirty="0" smtClean="0"/>
                    </a:p>
                  </a:txBody>
                  <a:tcPr anchor="ctr"/>
                </a:tc>
                <a:tc>
                  <a:txBody>
                    <a:bodyPr/>
                    <a:lstStyle/>
                    <a:p>
                      <a:r>
                        <a:rPr lang="en-US" sz="1600" dirty="0" smtClean="0"/>
                        <a:t>Cooking, communications</a:t>
                      </a:r>
                      <a:endParaRPr lang="en-US" sz="1600" dirty="0"/>
                    </a:p>
                  </a:txBody>
                  <a:tcPr anchor="ctr"/>
                </a:tc>
                <a:tc>
                  <a:txBody>
                    <a:bodyPr/>
                    <a:lstStyle/>
                    <a:p>
                      <a:endParaRPr lang="en-US"/>
                    </a:p>
                  </a:txBody>
                  <a:tcPr anchor="ctr"/>
                </a:tc>
              </a:tr>
              <a:tr h="370840">
                <a:tc>
                  <a:txBody>
                    <a:bodyPr/>
                    <a:lstStyle/>
                    <a:p>
                      <a:r>
                        <a:rPr lang="en-US" dirty="0" smtClean="0"/>
                        <a:t>Infra-Red</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-3</a:t>
                      </a:r>
                      <a:r>
                        <a:rPr lang="en-US" baseline="0" dirty="0" smtClean="0"/>
                        <a:t>-</a:t>
                      </a:r>
                      <a:r>
                        <a:rPr lang="en-US" dirty="0" smtClean="0"/>
                        <a:t>10</a:t>
                      </a:r>
                      <a:r>
                        <a:rPr lang="en-US" baseline="30000" dirty="0" smtClean="0"/>
                        <a:t>-6</a:t>
                      </a:r>
                      <a:endParaRPr lang="en-US" dirty="0" smtClean="0"/>
                    </a:p>
                  </a:txBody>
                  <a:tcPr anchor="ctr"/>
                </a:tc>
                <a:tc>
                  <a:txBody>
                    <a:bodyPr/>
                    <a:lstStyle/>
                    <a:p>
                      <a:r>
                        <a:rPr lang="en-US" sz="1600" dirty="0" smtClean="0"/>
                        <a:t>Heat</a:t>
                      </a:r>
                      <a:endParaRPr lang="en-US" sz="1600" dirty="0"/>
                    </a:p>
                  </a:txBody>
                  <a:tcPr anchor="ctr"/>
                </a:tc>
                <a:tc>
                  <a:txBody>
                    <a:bodyPr/>
                    <a:lstStyle/>
                    <a:p>
                      <a:endParaRPr lang="en-US"/>
                    </a:p>
                  </a:txBody>
                  <a:tcPr anchor="ctr"/>
                </a:tc>
              </a:tr>
              <a:tr h="370840">
                <a:tc>
                  <a:txBody>
                    <a:bodyPr/>
                    <a:lstStyle/>
                    <a:p>
                      <a:r>
                        <a:rPr lang="en-US" dirty="0" smtClean="0"/>
                        <a:t>Visible Light</a:t>
                      </a:r>
                      <a:endParaRPr lang="en-US" dirty="0"/>
                    </a:p>
                  </a:txBody>
                  <a:tcPr anchor="ctr"/>
                </a:tc>
                <a:tc>
                  <a:txBody>
                    <a:bodyPr/>
                    <a:lstStyle/>
                    <a:p>
                      <a:pPr algn="ctr"/>
                      <a:r>
                        <a:rPr lang="en-US" dirty="0" smtClean="0"/>
                        <a:t>700 nm-400 nm</a:t>
                      </a:r>
                      <a:endParaRPr lang="en-US" dirty="0"/>
                    </a:p>
                  </a:txBody>
                  <a:tcPr anchor="ctr"/>
                </a:tc>
                <a:tc>
                  <a:txBody>
                    <a:bodyPr/>
                    <a:lstStyle/>
                    <a:p>
                      <a:r>
                        <a:rPr lang="en-US" sz="1600" dirty="0" smtClean="0"/>
                        <a:t>Vision</a:t>
                      </a:r>
                      <a:endParaRPr lang="en-US" sz="1600" dirty="0"/>
                    </a:p>
                  </a:txBody>
                  <a:tcPr anchor="ctr"/>
                </a:tc>
                <a:tc>
                  <a:txBody>
                    <a:bodyPr/>
                    <a:lstStyle/>
                    <a:p>
                      <a:endParaRPr lang="en-US"/>
                    </a:p>
                  </a:txBody>
                  <a:tcPr anchor="ctr"/>
                </a:tc>
              </a:tr>
              <a:tr h="370840">
                <a:tc>
                  <a:txBody>
                    <a:bodyPr/>
                    <a:lstStyle/>
                    <a:p>
                      <a:r>
                        <a:rPr lang="en-US" dirty="0" smtClean="0"/>
                        <a:t>Ultra-Violet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-7</a:t>
                      </a:r>
                      <a:r>
                        <a:rPr lang="en-US" baseline="0" dirty="0" smtClean="0"/>
                        <a:t>-</a:t>
                      </a:r>
                      <a:r>
                        <a:rPr lang="en-US" dirty="0" smtClean="0"/>
                        <a:t>10</a:t>
                      </a:r>
                      <a:r>
                        <a:rPr lang="en-US" baseline="30000" dirty="0" smtClean="0"/>
                        <a:t>-8</a:t>
                      </a:r>
                      <a:endParaRPr lang="en-US" dirty="0" smtClean="0"/>
                    </a:p>
                  </a:txBody>
                  <a:tcPr anchor="ctr"/>
                </a:tc>
                <a:tc>
                  <a:txBody>
                    <a:bodyPr/>
                    <a:lstStyle/>
                    <a:p>
                      <a:r>
                        <a:rPr lang="en-US" sz="1600" dirty="0" err="1" smtClean="0"/>
                        <a:t>Sterilisation</a:t>
                      </a:r>
                      <a:r>
                        <a:rPr lang="en-US" sz="1600" baseline="0" dirty="0" smtClean="0"/>
                        <a:t> from microbes, production of vitamin D in skin</a:t>
                      </a:r>
                      <a:endParaRPr lang="en-US" sz="1600" dirty="0"/>
                    </a:p>
                  </a:txBody>
                  <a:tcPr anchor="ctr"/>
                </a:tc>
                <a:tc>
                  <a:txBody>
                    <a:bodyPr/>
                    <a:lstStyle/>
                    <a:p>
                      <a:endParaRPr lang="en-US"/>
                    </a:p>
                  </a:txBody>
                  <a:tcPr anchor="ctr"/>
                </a:tc>
              </a:tr>
              <a:tr h="370840">
                <a:tc>
                  <a:txBody>
                    <a:bodyPr/>
                    <a:lstStyle/>
                    <a:p>
                      <a:r>
                        <a:rPr lang="en-US" dirty="0" smtClean="0"/>
                        <a:t>X-Rays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-8</a:t>
                      </a:r>
                      <a:r>
                        <a:rPr lang="en-US" baseline="0" dirty="0" smtClean="0"/>
                        <a:t>-</a:t>
                      </a:r>
                      <a:r>
                        <a:rPr lang="en-US" dirty="0" smtClean="0"/>
                        <a:t>10</a:t>
                      </a:r>
                      <a:r>
                        <a:rPr lang="en-US" baseline="30000" dirty="0" smtClean="0"/>
                        <a:t>-10</a:t>
                      </a:r>
                      <a:endParaRPr lang="en-US" dirty="0" smtClean="0"/>
                    </a:p>
                  </a:txBody>
                  <a:tcPr anchor="ctr"/>
                </a:tc>
                <a:tc>
                  <a:txBody>
                    <a:bodyPr/>
                    <a:lstStyle/>
                    <a:p>
                      <a:r>
                        <a:rPr lang="en-US" sz="1600" dirty="0" smtClean="0"/>
                        <a:t>Imaging</a:t>
                      </a:r>
                      <a:r>
                        <a:rPr lang="en-US" sz="1600" baseline="0" dirty="0" smtClean="0"/>
                        <a:t> bones, cancer treatment</a:t>
                      </a:r>
                      <a:endParaRPr lang="en-US" sz="1600" dirty="0"/>
                    </a:p>
                  </a:txBody>
                  <a:tcPr anchor="ctr"/>
                </a:tc>
                <a:tc>
                  <a:txBody>
                    <a:bodyPr/>
                    <a:lstStyle/>
                    <a:p>
                      <a:endParaRPr lang="en-US"/>
                    </a:p>
                  </a:txBody>
                  <a:tcPr anchor="ctr"/>
                </a:tc>
              </a:tr>
              <a:tr h="370840">
                <a:tc>
                  <a:txBody>
                    <a:bodyPr/>
                    <a:lstStyle/>
                    <a:p>
                      <a:r>
                        <a:rPr lang="en-US" dirty="0" smtClean="0"/>
                        <a:t>Gamma</a:t>
                      </a:r>
                      <a:r>
                        <a:rPr lang="en-US" baseline="0" dirty="0" smtClean="0"/>
                        <a:t> Rays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&gt;10</a:t>
                      </a:r>
                      <a:r>
                        <a:rPr lang="en-US" baseline="30000" dirty="0" smtClean="0"/>
                        <a:t>-8</a:t>
                      </a:r>
                      <a:endParaRPr lang="en-US" dirty="0" smtClean="0"/>
                    </a:p>
                  </a:txBody>
                  <a:tcPr anchor="ctr"/>
                </a:tc>
                <a:tc>
                  <a:txBody>
                    <a:bodyPr/>
                    <a:lstStyle/>
                    <a:p>
                      <a:r>
                        <a:rPr lang="en-US" sz="1600" dirty="0" smtClean="0"/>
                        <a:t>Cancer</a:t>
                      </a:r>
                      <a:r>
                        <a:rPr lang="en-US" sz="1600" baseline="0" dirty="0" smtClean="0"/>
                        <a:t> treatment</a:t>
                      </a:r>
                      <a:endParaRPr lang="en-US" sz="1600" dirty="0"/>
                    </a:p>
                  </a:txBody>
                  <a:tcPr anchor="ctr"/>
                </a:tc>
                <a:tc>
                  <a:txBody>
                    <a:bodyPr/>
                    <a:lstStyle/>
                    <a:p>
                      <a:endParaRPr lang="en-US" dirty="0"/>
                    </a:p>
                  </a:txBody>
                  <a:tcPr anchor="ctr"/>
                </a:tc>
              </a:tr>
            </a:tbl>
          </a:graphicData>
        </a:graphic>
      </p:graphicFrame>
    </p:spTree>
    <p:extLst>
      <p:ext uri="{BB962C8B-B14F-4D97-AF65-F5344CB8AC3E}">
        <p14:creationId xmlns:p14="http://schemas.microsoft.com/office/powerpoint/2010/main" val="27428874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4.5 Wave Properties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467496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6133975"/>
              </p:ext>
            </p:extLst>
          </p:nvPr>
        </p:nvGraphicFramePr>
        <p:xfrm>
          <a:off x="549275" y="1600200"/>
          <a:ext cx="8042274" cy="2763520"/>
        </p:xfrm>
        <a:graphic>
          <a:graphicData uri="http://schemas.openxmlformats.org/drawingml/2006/table">
            <a:tbl>
              <a:tblPr firstRow="1" bandRow="1">
                <a:tableStyleId>{5C22544A-7EE6-4342-B048-85BDC9FD1C3A}</a:tableStyleId>
              </a:tblPr>
              <a:tblGrid>
                <a:gridCol w="3484843"/>
                <a:gridCol w="1876673"/>
                <a:gridCol w="2680758"/>
              </a:tblGrid>
              <a:tr h="370840">
                <a:tc>
                  <a:txBody>
                    <a:bodyPr/>
                    <a:lstStyle/>
                    <a:p>
                      <a:pPr algn="ctr"/>
                      <a:r>
                        <a:rPr lang="en-US" dirty="0" smtClean="0"/>
                        <a:t>Section</a:t>
                      </a:r>
                      <a:endParaRPr lang="en-US" dirty="0"/>
                    </a:p>
                  </a:txBody>
                  <a:tcPr anchor="ctr"/>
                </a:tc>
                <a:tc>
                  <a:txBody>
                    <a:bodyPr/>
                    <a:lstStyle/>
                    <a:p>
                      <a:pPr algn="ctr"/>
                      <a:r>
                        <a:rPr lang="en-US" dirty="0" smtClean="0"/>
                        <a:t>Recommended Time</a:t>
                      </a:r>
                      <a:endParaRPr lang="en-US" dirty="0"/>
                    </a:p>
                  </a:txBody>
                  <a:tcPr anchor="ctr"/>
                </a:tc>
                <a:tc>
                  <a:txBody>
                    <a:bodyPr/>
                    <a:lstStyle/>
                    <a:p>
                      <a:pPr algn="ctr"/>
                      <a:r>
                        <a:rPr lang="en-US" dirty="0" err="1" smtClean="0"/>
                        <a:t>Giancoli</a:t>
                      </a:r>
                      <a:r>
                        <a:rPr lang="en-US" dirty="0" smtClean="0"/>
                        <a:t> Sections</a:t>
                      </a:r>
                      <a:endParaRPr lang="en-US" dirty="0"/>
                    </a:p>
                  </a:txBody>
                  <a:tcPr anchor="ctr"/>
                </a:tc>
              </a:tr>
              <a:tr h="370840">
                <a:tc>
                  <a:txBody>
                    <a:bodyPr/>
                    <a:lstStyle/>
                    <a:p>
                      <a:r>
                        <a:rPr lang="en-US" dirty="0" smtClean="0"/>
                        <a:t>4.4 Wave Characteristics</a:t>
                      </a:r>
                      <a:endParaRPr lang="en-US" dirty="0"/>
                    </a:p>
                  </a:txBody>
                  <a:tcPr anchor="ctr"/>
                </a:tc>
                <a:tc>
                  <a:txBody>
                    <a:bodyPr/>
                    <a:lstStyle/>
                    <a:p>
                      <a:pPr algn="ctr"/>
                      <a:r>
                        <a:rPr lang="en-US" dirty="0" smtClean="0"/>
                        <a:t>2h</a:t>
                      </a:r>
                      <a:endParaRPr lang="en-US" dirty="0"/>
                    </a:p>
                  </a:txBody>
                  <a:tcPr anchor="ctr"/>
                </a:tc>
                <a:tc>
                  <a:txBody>
                    <a:bodyPr/>
                    <a:lstStyle/>
                    <a:p>
                      <a:r>
                        <a:rPr lang="en-US" dirty="0" smtClean="0"/>
                        <a:t>11.7, 11.8, 11.9</a:t>
                      </a:r>
                      <a:endParaRPr lang="en-US" dirty="0"/>
                    </a:p>
                  </a:txBody>
                  <a:tcPr anchor="ctr"/>
                </a:tc>
              </a:tr>
              <a:tr h="370840">
                <a:tc>
                  <a:txBody>
                    <a:bodyPr/>
                    <a:lstStyle/>
                    <a:p>
                      <a:r>
                        <a:rPr lang="en-US" dirty="0" smtClean="0"/>
                        <a:t>4.5 Wave Properties</a:t>
                      </a:r>
                      <a:endParaRPr lang="en-US" dirty="0"/>
                    </a:p>
                  </a:txBody>
                  <a:tcPr anchor="ctr"/>
                </a:tc>
                <a:tc>
                  <a:txBody>
                    <a:bodyPr/>
                    <a:lstStyle/>
                    <a:p>
                      <a:pPr algn="ctr"/>
                      <a:r>
                        <a:rPr lang="en-US" dirty="0" smtClean="0"/>
                        <a:t>2h</a:t>
                      </a:r>
                      <a:endParaRPr lang="en-US" dirty="0"/>
                    </a:p>
                  </a:txBody>
                  <a:tcPr anchor="ctr"/>
                </a:tc>
                <a:tc>
                  <a:txBody>
                    <a:bodyPr/>
                    <a:lstStyle/>
                    <a:p>
                      <a:r>
                        <a:rPr lang="en-US" dirty="0" smtClean="0"/>
                        <a:t>11.11, 11.13</a:t>
                      </a:r>
                      <a:endParaRPr lang="en-US" dirty="0"/>
                    </a:p>
                  </a:txBody>
                  <a:tcPr anchor="ctr"/>
                </a:tc>
              </a:tr>
              <a:tr h="370840">
                <a:tc>
                  <a:txBody>
                    <a:bodyPr/>
                    <a:lstStyle/>
                    <a:p>
                      <a:r>
                        <a:rPr lang="en-US" dirty="0" smtClean="0"/>
                        <a:t>4.1</a:t>
                      </a:r>
                      <a:r>
                        <a:rPr lang="en-US" baseline="0" dirty="0" smtClean="0"/>
                        <a:t> Simple Harmonic Motion</a:t>
                      </a:r>
                      <a:endParaRPr lang="en-US" dirty="0"/>
                    </a:p>
                  </a:txBody>
                  <a:tcPr anchor="ctr"/>
                </a:tc>
                <a:tc>
                  <a:txBody>
                    <a:bodyPr/>
                    <a:lstStyle/>
                    <a:p>
                      <a:pPr algn="ctr"/>
                      <a:r>
                        <a:rPr lang="en-US" dirty="0" smtClean="0"/>
                        <a:t>2h</a:t>
                      </a:r>
                      <a:endParaRPr lang="en-US" dirty="0"/>
                    </a:p>
                  </a:txBody>
                  <a:tcPr anchor="ctr"/>
                </a:tc>
                <a:tc>
                  <a:txBody>
                    <a:bodyPr/>
                    <a:lstStyle/>
                    <a:p>
                      <a:r>
                        <a:rPr lang="en-US" dirty="0" smtClean="0"/>
                        <a:t>11.1, 11.3, 11.4</a:t>
                      </a:r>
                      <a:endParaRPr lang="en-US" dirty="0"/>
                    </a:p>
                  </a:txBody>
                  <a:tcPr anchor="ctr"/>
                </a:tc>
              </a:tr>
              <a:tr h="370840">
                <a:tc>
                  <a:txBody>
                    <a:bodyPr/>
                    <a:lstStyle/>
                    <a:p>
                      <a:r>
                        <a:rPr lang="en-US" dirty="0" smtClean="0"/>
                        <a:t>4.2 Energy</a:t>
                      </a:r>
                      <a:r>
                        <a:rPr lang="en-US" baseline="0" dirty="0" smtClean="0"/>
                        <a:t> Changes in SHM</a:t>
                      </a:r>
                      <a:endParaRPr lang="en-US" dirty="0"/>
                    </a:p>
                  </a:txBody>
                  <a:tcPr anchor="ctr"/>
                </a:tc>
                <a:tc>
                  <a:txBody>
                    <a:bodyPr/>
                    <a:lstStyle/>
                    <a:p>
                      <a:pPr algn="ctr"/>
                      <a:r>
                        <a:rPr lang="en-US" dirty="0" smtClean="0"/>
                        <a:t>1h</a:t>
                      </a:r>
                      <a:endParaRPr lang="en-US" dirty="0"/>
                    </a:p>
                  </a:txBody>
                  <a:tcPr anchor="ctr"/>
                </a:tc>
                <a:tc>
                  <a:txBody>
                    <a:bodyPr/>
                    <a:lstStyle/>
                    <a:p>
                      <a:r>
                        <a:rPr lang="en-US" dirty="0" smtClean="0"/>
                        <a:t>11.2</a:t>
                      </a:r>
                      <a:endParaRPr lang="en-US" dirty="0"/>
                    </a:p>
                  </a:txBody>
                  <a:tcPr anchor="ctr"/>
                </a:tc>
              </a:tr>
              <a:tr h="370840">
                <a:tc>
                  <a:txBody>
                    <a:bodyPr/>
                    <a:lstStyle/>
                    <a:p>
                      <a:r>
                        <a:rPr lang="en-US" dirty="0" smtClean="0"/>
                        <a:t>4.3 Forced</a:t>
                      </a:r>
                      <a:r>
                        <a:rPr lang="en-US" baseline="0" dirty="0" smtClean="0"/>
                        <a:t> Oscillations and Damping</a:t>
                      </a:r>
                      <a:endParaRPr lang="en-US" dirty="0"/>
                    </a:p>
                  </a:txBody>
                  <a:tcPr anchor="ctr"/>
                </a:tc>
                <a:tc>
                  <a:txBody>
                    <a:bodyPr/>
                    <a:lstStyle/>
                    <a:p>
                      <a:pPr algn="ctr"/>
                      <a:r>
                        <a:rPr lang="en-US" dirty="0" smtClean="0"/>
                        <a:t>3h</a:t>
                      </a:r>
                      <a:endParaRPr lang="en-US" dirty="0"/>
                    </a:p>
                  </a:txBody>
                  <a:tcPr anchor="ctr"/>
                </a:tc>
                <a:tc>
                  <a:txBody>
                    <a:bodyPr/>
                    <a:lstStyle/>
                    <a:p>
                      <a:r>
                        <a:rPr lang="en-US" dirty="0" smtClean="0"/>
                        <a:t>11.5, 11.6</a:t>
                      </a:r>
                      <a:endParaRPr lang="en-US" dirty="0"/>
                    </a:p>
                  </a:txBody>
                  <a:tcPr anchor="ctr"/>
                </a:tc>
              </a:tr>
            </a:tbl>
          </a:graphicData>
        </a:graphic>
      </p:graphicFrame>
    </p:spTree>
    <p:extLst>
      <p:ext uri="{BB962C8B-B14F-4D97-AF65-F5344CB8AC3E}">
        <p14:creationId xmlns:p14="http://schemas.microsoft.com/office/powerpoint/2010/main" val="6296280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of Pulses</a:t>
            </a:r>
            <a:endParaRPr lang="en-US" dirty="0"/>
          </a:p>
        </p:txBody>
      </p:sp>
      <p:sp>
        <p:nvSpPr>
          <p:cNvPr id="3" name="Content Placeholder 2"/>
          <p:cNvSpPr>
            <a:spLocks noGrp="1"/>
          </p:cNvSpPr>
          <p:nvPr>
            <p:ph idx="1"/>
          </p:nvPr>
        </p:nvSpPr>
        <p:spPr>
          <a:xfrm>
            <a:off x="549275" y="1600200"/>
            <a:ext cx="8042276" cy="5257799"/>
          </a:xfrm>
        </p:spPr>
        <p:txBody>
          <a:bodyPr>
            <a:normAutofit fontScale="92500" lnSpcReduction="20000"/>
          </a:bodyPr>
          <a:lstStyle/>
          <a:p>
            <a:pPr marL="0" indent="0">
              <a:buNone/>
            </a:pPr>
            <a:r>
              <a:rPr lang="en-US" b="1" dirty="0" smtClean="0"/>
              <a:t>String with a fixed end</a:t>
            </a:r>
          </a:p>
          <a:p>
            <a:r>
              <a:rPr lang="en-NZ" dirty="0"/>
              <a:t>If a pulse travels along a string that is fixed to a rigid support, the pulse is reflected with a phase change of </a:t>
            </a:r>
            <a:r>
              <a:rPr lang="en-NZ" dirty="0" smtClean="0"/>
              <a:t>180º</a:t>
            </a:r>
          </a:p>
          <a:p>
            <a:r>
              <a:rPr lang="en-NZ" dirty="0" smtClean="0"/>
              <a:t>The </a:t>
            </a:r>
            <a:r>
              <a:rPr lang="en-NZ" dirty="0"/>
              <a:t>shape of the pulse stays the same, except that it is inverted and travelling in the opposite </a:t>
            </a:r>
            <a:r>
              <a:rPr lang="en-NZ" dirty="0" smtClean="0"/>
              <a:t>direction</a:t>
            </a:r>
          </a:p>
          <a:p>
            <a:r>
              <a:rPr lang="en-NZ" dirty="0" smtClean="0"/>
              <a:t>The </a:t>
            </a:r>
            <a:r>
              <a:rPr lang="en-NZ" dirty="0"/>
              <a:t>amplitude of the pulse is slightly less as some energy is absorbed at the fixed </a:t>
            </a:r>
            <a:r>
              <a:rPr lang="en-NZ" dirty="0" smtClean="0"/>
              <a:t>end</a:t>
            </a:r>
            <a:r>
              <a:rPr lang="en-NZ" dirty="0"/>
              <a:t> </a:t>
            </a:r>
            <a:endParaRPr lang="en-AU" dirty="0"/>
          </a:p>
          <a:p>
            <a:r>
              <a:rPr lang="en-NZ" dirty="0"/>
              <a:t>When the (upward) pulse reaches the fixed end, it exerts an upward force on the support, the support then exerts and equal and opposite downward force on the string (reaction force), causing the inverted pulse to travel back along the </a:t>
            </a:r>
            <a:r>
              <a:rPr lang="en-NZ" dirty="0" smtClean="0"/>
              <a:t>string</a:t>
            </a:r>
          </a:p>
          <a:p>
            <a:r>
              <a:rPr lang="en-NZ" sz="1600" dirty="0">
                <a:hlinkClick r:id="rId2"/>
              </a:rPr>
              <a:t>http://rt210.sl.psu.edu/phys_anim/waves/indexer_waves.html</a:t>
            </a:r>
            <a:r>
              <a:rPr lang="en-AU" sz="1600" dirty="0"/>
              <a:t> </a:t>
            </a:r>
            <a:endParaRPr lang="en-AU" sz="1600" dirty="0" smtClean="0"/>
          </a:p>
        </p:txBody>
      </p:sp>
    </p:spTree>
    <p:extLst>
      <p:ext uri="{BB962C8B-B14F-4D97-AF65-F5344CB8AC3E}">
        <p14:creationId xmlns:p14="http://schemas.microsoft.com/office/powerpoint/2010/main" val="5155829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of Pulses</a:t>
            </a:r>
            <a:endParaRPr lang="en-US" dirty="0"/>
          </a:p>
        </p:txBody>
      </p:sp>
      <p:sp>
        <p:nvSpPr>
          <p:cNvPr id="3" name="Content Placeholder 2"/>
          <p:cNvSpPr>
            <a:spLocks noGrp="1"/>
          </p:cNvSpPr>
          <p:nvPr>
            <p:ph idx="1"/>
          </p:nvPr>
        </p:nvSpPr>
        <p:spPr/>
        <p:txBody>
          <a:bodyPr/>
          <a:lstStyle/>
          <a:p>
            <a:pPr marL="0" indent="0">
              <a:buNone/>
            </a:pPr>
            <a:r>
              <a:rPr lang="en-US" b="1" dirty="0" smtClean="0"/>
              <a:t>String with a free end</a:t>
            </a:r>
          </a:p>
          <a:p>
            <a:r>
              <a:rPr lang="en-NZ" dirty="0"/>
              <a:t>If a pulse travels along a string that is tethered to a pole but free to move, the pulse is reflected with no phase </a:t>
            </a:r>
            <a:r>
              <a:rPr lang="en-NZ" dirty="0" smtClean="0"/>
              <a:t>change</a:t>
            </a:r>
          </a:p>
          <a:p>
            <a:r>
              <a:rPr lang="en-NZ" dirty="0" smtClean="0"/>
              <a:t>The </a:t>
            </a:r>
            <a:r>
              <a:rPr lang="en-NZ" dirty="0"/>
              <a:t>shape of the pulse stays the same, except that it is travelling in the opposite </a:t>
            </a:r>
            <a:r>
              <a:rPr lang="en-NZ" dirty="0" smtClean="0"/>
              <a:t>direction</a:t>
            </a:r>
          </a:p>
          <a:p>
            <a:endParaRPr lang="en-NZ" dirty="0"/>
          </a:p>
          <a:p>
            <a:endParaRPr lang="en-NZ" dirty="0" smtClean="0"/>
          </a:p>
          <a:p>
            <a:endParaRPr lang="en-AU" dirty="0"/>
          </a:p>
        </p:txBody>
      </p:sp>
    </p:spTree>
    <p:extLst>
      <p:ext uri="{BB962C8B-B14F-4D97-AF65-F5344CB8AC3E}">
        <p14:creationId xmlns:p14="http://schemas.microsoft.com/office/powerpoint/2010/main" val="30628548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of </a:t>
            </a:r>
            <a:r>
              <a:rPr lang="en-US" dirty="0" err="1" smtClean="0"/>
              <a:t>Wavefronts</a:t>
            </a:r>
            <a:endParaRPr lang="en-US" dirty="0"/>
          </a:p>
        </p:txBody>
      </p:sp>
      <p:sp>
        <p:nvSpPr>
          <p:cNvPr id="3" name="Content Placeholder 2"/>
          <p:cNvSpPr>
            <a:spLocks noGrp="1"/>
          </p:cNvSpPr>
          <p:nvPr>
            <p:ph idx="1"/>
          </p:nvPr>
        </p:nvSpPr>
        <p:spPr/>
        <p:txBody>
          <a:bodyPr/>
          <a:lstStyle/>
          <a:p>
            <a:r>
              <a:rPr lang="en-NZ" b="1" dirty="0"/>
              <a:t>Reflection</a:t>
            </a:r>
            <a:r>
              <a:rPr lang="en-NZ" dirty="0"/>
              <a:t> is when waves bounce off a </a:t>
            </a:r>
            <a:r>
              <a:rPr lang="en-NZ" dirty="0" smtClean="0"/>
              <a:t>surface</a:t>
            </a:r>
          </a:p>
          <a:p>
            <a:r>
              <a:rPr lang="en-AU" dirty="0" smtClean="0"/>
              <a:t>The first law of reflection is that </a:t>
            </a:r>
            <a:r>
              <a:rPr lang="en-AU" b="1" dirty="0" smtClean="0"/>
              <a:t>the angle of incidence equals the angle of reflection</a:t>
            </a:r>
            <a:endParaRPr lang="en-AU" dirty="0"/>
          </a:p>
          <a:p>
            <a:pPr marL="0" indent="0" algn="ctr">
              <a:buNone/>
            </a:pPr>
            <a:r>
              <a:rPr lang="en-NZ" dirty="0">
                <a:latin typeface="Symbol" charset="2"/>
                <a:cs typeface="Symbol" charset="2"/>
              </a:rPr>
              <a:t>q</a:t>
            </a:r>
            <a:r>
              <a:rPr lang="en-NZ" baseline="-25000" dirty="0"/>
              <a:t>i</a:t>
            </a:r>
            <a:r>
              <a:rPr lang="en-NZ" dirty="0"/>
              <a:t> = </a:t>
            </a:r>
            <a:r>
              <a:rPr lang="en-NZ" dirty="0" smtClean="0">
                <a:latin typeface="Symbol" charset="2"/>
                <a:cs typeface="Symbol" charset="2"/>
              </a:rPr>
              <a:t>q</a:t>
            </a:r>
            <a:r>
              <a:rPr lang="en-NZ" baseline="-25000" dirty="0" smtClean="0"/>
              <a:t>r</a:t>
            </a:r>
            <a:endParaRPr lang="en-AU" dirty="0"/>
          </a:p>
          <a:p>
            <a:r>
              <a:rPr lang="en-NZ" dirty="0"/>
              <a:t>The second law of reflection is that the incident ray, normal line and reflected ray all lie on the same </a:t>
            </a:r>
            <a:r>
              <a:rPr lang="en-NZ" dirty="0" smtClean="0"/>
              <a:t>plane</a:t>
            </a:r>
            <a:endParaRPr lang="en-AU" dirty="0"/>
          </a:p>
        </p:txBody>
      </p:sp>
    </p:spTree>
    <p:extLst>
      <p:ext uri="{BB962C8B-B14F-4D97-AF65-F5344CB8AC3E}">
        <p14:creationId xmlns:p14="http://schemas.microsoft.com/office/powerpoint/2010/main" val="38974875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2229" y="2400300"/>
            <a:ext cx="7936159" cy="30831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588" y="107576"/>
            <a:ext cx="8904941" cy="1336956"/>
          </a:xfrm>
        </p:spPr>
        <p:txBody>
          <a:bodyPr/>
          <a:lstStyle/>
          <a:p>
            <a:r>
              <a:rPr lang="en-US" sz="4400" dirty="0" smtClean="0"/>
              <a:t>Reflection at a Plane Boundary</a:t>
            </a:r>
            <a:endParaRPr lang="en-US" sz="4400" dirty="0"/>
          </a:p>
        </p:txBody>
      </p:sp>
      <p:pic>
        <p:nvPicPr>
          <p:cNvPr id="5" name="Picture 4"/>
          <p:cNvPicPr>
            <a:picLocks noChangeAspect="1"/>
          </p:cNvPicPr>
          <p:nvPr/>
        </p:nvPicPr>
        <p:blipFill>
          <a:blip r:embed="rId2"/>
          <a:stretch>
            <a:fillRect/>
          </a:stretch>
        </p:blipFill>
        <p:spPr>
          <a:xfrm>
            <a:off x="602229" y="2400300"/>
            <a:ext cx="7936159" cy="3083112"/>
          </a:xfrm>
          <a:prstGeom prst="rect">
            <a:avLst/>
          </a:prstGeom>
        </p:spPr>
      </p:pic>
    </p:spTree>
    <p:extLst>
      <p:ext uri="{BB962C8B-B14F-4D97-AF65-F5344CB8AC3E}">
        <p14:creationId xmlns:p14="http://schemas.microsoft.com/office/powerpoint/2010/main" val="16054550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Refraction</a:t>
            </a:r>
            <a:endParaRPr lang="en-US" dirty="0"/>
          </a:p>
        </p:txBody>
      </p:sp>
      <p:sp>
        <p:nvSpPr>
          <p:cNvPr id="3" name="Content Placeholder 2"/>
          <p:cNvSpPr>
            <a:spLocks noGrp="1"/>
          </p:cNvSpPr>
          <p:nvPr>
            <p:ph idx="1"/>
          </p:nvPr>
        </p:nvSpPr>
        <p:spPr/>
        <p:txBody>
          <a:bodyPr/>
          <a:lstStyle/>
          <a:p>
            <a:r>
              <a:rPr lang="en-NZ" b="1" dirty="0"/>
              <a:t>Refraction</a:t>
            </a:r>
            <a:r>
              <a:rPr lang="en-NZ" dirty="0"/>
              <a:t> is when waves bend as they travel from one medium to </a:t>
            </a:r>
            <a:r>
              <a:rPr lang="en-NZ" dirty="0" smtClean="0"/>
              <a:t>another</a:t>
            </a:r>
          </a:p>
          <a:p>
            <a:r>
              <a:rPr lang="en-NZ" dirty="0" smtClean="0"/>
              <a:t>When </a:t>
            </a:r>
            <a:r>
              <a:rPr lang="en-NZ" dirty="0"/>
              <a:t>a wave travels into a different medium: </a:t>
            </a:r>
            <a:endParaRPr lang="en-AU" dirty="0"/>
          </a:p>
          <a:p>
            <a:pPr lvl="1"/>
            <a:r>
              <a:rPr lang="en-NZ" dirty="0"/>
              <a:t>the wave speed changes</a:t>
            </a:r>
            <a:endParaRPr lang="en-AU" dirty="0"/>
          </a:p>
          <a:p>
            <a:pPr lvl="1"/>
            <a:r>
              <a:rPr lang="en-NZ" dirty="0"/>
              <a:t>the wavelength changes</a:t>
            </a:r>
            <a:endParaRPr lang="en-AU" dirty="0"/>
          </a:p>
          <a:p>
            <a:pPr lvl="1"/>
            <a:r>
              <a:rPr lang="en-NZ" dirty="0"/>
              <a:t>the frequency stays the </a:t>
            </a:r>
            <a:r>
              <a:rPr lang="en-NZ" dirty="0" smtClean="0"/>
              <a:t>same</a:t>
            </a:r>
            <a:endParaRPr lang="en-AU" dirty="0"/>
          </a:p>
          <a:p>
            <a:pPr lvl="1"/>
            <a:r>
              <a:rPr lang="en-NZ" dirty="0"/>
              <a:t>If the wave hits the new medium at an angle, the wave direction will </a:t>
            </a:r>
            <a:r>
              <a:rPr lang="en-NZ" dirty="0" smtClean="0"/>
              <a:t>change</a:t>
            </a:r>
            <a:endParaRPr lang="en-AU" dirty="0"/>
          </a:p>
        </p:txBody>
      </p:sp>
    </p:spTree>
    <p:extLst>
      <p:ext uri="{BB962C8B-B14F-4D97-AF65-F5344CB8AC3E}">
        <p14:creationId xmlns:p14="http://schemas.microsoft.com/office/powerpoint/2010/main" val="30476460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0307" b="10307"/>
          <a:stretch>
            <a:fillRect/>
          </a:stretch>
        </p:blipFill>
        <p:spPr>
          <a:xfrm>
            <a:off x="549275" y="823269"/>
            <a:ext cx="8042276" cy="5040592"/>
          </a:xfrm>
        </p:spPr>
      </p:pic>
    </p:spTree>
    <p:extLst>
      <p:ext uri="{BB962C8B-B14F-4D97-AF65-F5344CB8AC3E}">
        <p14:creationId xmlns:p14="http://schemas.microsoft.com/office/powerpoint/2010/main" val="39533999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9681" r="9681"/>
          <a:stretch>
            <a:fillRect/>
          </a:stretch>
        </p:blipFill>
        <p:spPr>
          <a:xfrm>
            <a:off x="549275" y="748564"/>
            <a:ext cx="8042276" cy="5040592"/>
          </a:xfrm>
        </p:spPr>
      </p:pic>
    </p:spTree>
    <p:extLst>
      <p:ext uri="{BB962C8B-B14F-4D97-AF65-F5344CB8AC3E}">
        <p14:creationId xmlns:p14="http://schemas.microsoft.com/office/powerpoint/2010/main" val="15912355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7865" b="7865"/>
          <a:stretch>
            <a:fillRect/>
          </a:stretch>
        </p:blipFill>
        <p:spPr>
          <a:xfrm>
            <a:off x="549275" y="823269"/>
            <a:ext cx="8042276" cy="5040592"/>
          </a:xfrm>
        </p:spPr>
      </p:pic>
    </p:spTree>
    <p:extLst>
      <p:ext uri="{BB962C8B-B14F-4D97-AF65-F5344CB8AC3E}">
        <p14:creationId xmlns:p14="http://schemas.microsoft.com/office/powerpoint/2010/main" val="28858490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Refraction</a:t>
            </a:r>
            <a:endParaRPr lang="en-US" dirty="0"/>
          </a:p>
        </p:txBody>
      </p:sp>
      <p:sp>
        <p:nvSpPr>
          <p:cNvPr id="3" name="Content Placeholder 2"/>
          <p:cNvSpPr>
            <a:spLocks noGrp="1"/>
          </p:cNvSpPr>
          <p:nvPr>
            <p:ph idx="1"/>
          </p:nvPr>
        </p:nvSpPr>
        <p:spPr/>
        <p:txBody>
          <a:bodyPr>
            <a:normAutofit fontScale="92500"/>
          </a:bodyPr>
          <a:lstStyle/>
          <a:p>
            <a:r>
              <a:rPr lang="en-NZ" b="1" dirty="0"/>
              <a:t>Refraction</a:t>
            </a:r>
            <a:r>
              <a:rPr lang="en-NZ" dirty="0"/>
              <a:t> is when waves bend as they travel from one medium into </a:t>
            </a:r>
            <a:r>
              <a:rPr lang="en-NZ" dirty="0" smtClean="0"/>
              <a:t>another</a:t>
            </a:r>
            <a:endParaRPr lang="en-NZ" dirty="0"/>
          </a:p>
          <a:p>
            <a:r>
              <a:rPr lang="en-NZ" dirty="0" smtClean="0"/>
              <a:t>For example, </a:t>
            </a:r>
            <a:r>
              <a:rPr lang="en-NZ" dirty="0"/>
              <a:t>light waves travelling from air to water; ocean waves travelling from deep water to shallow </a:t>
            </a:r>
            <a:r>
              <a:rPr lang="en-NZ" dirty="0" smtClean="0"/>
              <a:t>water</a:t>
            </a:r>
            <a:endParaRPr lang="en-AU" dirty="0"/>
          </a:p>
          <a:p>
            <a:r>
              <a:rPr lang="en-NZ" dirty="0"/>
              <a:t>Refraction occurs because the speed of the wave changes:</a:t>
            </a:r>
            <a:endParaRPr lang="en-AU" dirty="0"/>
          </a:p>
          <a:p>
            <a:pPr lvl="1"/>
            <a:r>
              <a:rPr lang="en-NZ" dirty="0"/>
              <a:t>when waves speed up, they bend away from the normal</a:t>
            </a:r>
            <a:endParaRPr lang="en-AU" dirty="0"/>
          </a:p>
          <a:p>
            <a:pPr lvl="1"/>
            <a:r>
              <a:rPr lang="en-NZ" dirty="0"/>
              <a:t>when waves slow down, they bend towards the </a:t>
            </a:r>
            <a:r>
              <a:rPr lang="en-NZ" dirty="0" smtClean="0"/>
              <a:t>normal</a:t>
            </a:r>
            <a:endParaRPr lang="en-AU" dirty="0"/>
          </a:p>
          <a:p>
            <a:r>
              <a:rPr lang="en-NZ" dirty="0"/>
              <a:t>Water waves travel faster in deep water, light rays travel faster in less dense </a:t>
            </a:r>
            <a:r>
              <a:rPr lang="en-NZ" dirty="0" smtClean="0"/>
              <a:t>media</a:t>
            </a:r>
            <a:endParaRPr lang="en-AU" dirty="0"/>
          </a:p>
          <a:p>
            <a:r>
              <a:rPr lang="en-NZ" dirty="0"/>
              <a:t> </a:t>
            </a:r>
            <a:endParaRPr lang="en-AU" dirty="0"/>
          </a:p>
        </p:txBody>
      </p:sp>
    </p:spTree>
    <p:extLst>
      <p:ext uri="{BB962C8B-B14F-4D97-AF65-F5344CB8AC3E}">
        <p14:creationId xmlns:p14="http://schemas.microsoft.com/office/powerpoint/2010/main" val="34140518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9275" y="2063453"/>
            <a:ext cx="8042276" cy="401085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Refraction</a:t>
            </a:r>
            <a:endParaRPr lang="en-US" dirty="0"/>
          </a:p>
        </p:txBody>
      </p:sp>
      <p:pic>
        <p:nvPicPr>
          <p:cNvPr id="5" name="Picture 4"/>
          <p:cNvPicPr>
            <a:picLocks noChangeAspect="1"/>
          </p:cNvPicPr>
          <p:nvPr/>
        </p:nvPicPr>
        <p:blipFill>
          <a:blip r:embed="rId2"/>
          <a:stretch>
            <a:fillRect/>
          </a:stretch>
        </p:blipFill>
        <p:spPr>
          <a:xfrm>
            <a:off x="549275" y="2063453"/>
            <a:ext cx="8042276" cy="4010854"/>
          </a:xfrm>
          <a:prstGeom prst="rect">
            <a:avLst/>
          </a:prstGeom>
        </p:spPr>
      </p:pic>
    </p:spTree>
    <p:extLst>
      <p:ext uri="{BB962C8B-B14F-4D97-AF65-F5344CB8AC3E}">
        <p14:creationId xmlns:p14="http://schemas.microsoft.com/office/powerpoint/2010/main" val="12365832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22921" y="1523999"/>
            <a:ext cx="6498158" cy="2061883"/>
          </a:xfrm>
        </p:spPr>
        <p:txBody>
          <a:bodyPr/>
          <a:lstStyle/>
          <a:p>
            <a:r>
              <a:rPr lang="en-US" dirty="0" smtClean="0"/>
              <a:t>4.4 Wave Characteristics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827703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Refractive Index</a:t>
            </a:r>
            <a:endParaRPr lang="en-US" dirty="0"/>
          </a:p>
        </p:txBody>
      </p:sp>
      <p:sp>
        <p:nvSpPr>
          <p:cNvPr id="3" name="Content Placeholder 2"/>
          <p:cNvSpPr>
            <a:spLocks noGrp="1"/>
          </p:cNvSpPr>
          <p:nvPr>
            <p:ph idx="1"/>
          </p:nvPr>
        </p:nvSpPr>
        <p:spPr/>
        <p:txBody>
          <a:bodyPr/>
          <a:lstStyle/>
          <a:p>
            <a:r>
              <a:rPr lang="en-NZ" dirty="0"/>
              <a:t>The </a:t>
            </a:r>
            <a:r>
              <a:rPr lang="en-NZ" b="1" dirty="0"/>
              <a:t>refractive index </a:t>
            </a:r>
            <a:r>
              <a:rPr lang="en-NZ" dirty="0"/>
              <a:t>(n) of a medium relates to how fast waves travel through that </a:t>
            </a:r>
            <a:r>
              <a:rPr lang="en-NZ" dirty="0" smtClean="0"/>
              <a:t>medium</a:t>
            </a:r>
          </a:p>
          <a:p>
            <a:r>
              <a:rPr lang="en-NZ" dirty="0" smtClean="0"/>
              <a:t>Refractive </a:t>
            </a:r>
            <a:r>
              <a:rPr lang="en-NZ" dirty="0"/>
              <a:t>index is a relative scale and does not have </a:t>
            </a:r>
            <a:r>
              <a:rPr lang="en-NZ" dirty="0" smtClean="0"/>
              <a:t>units</a:t>
            </a:r>
            <a:endParaRPr lang="en-AU" dirty="0"/>
          </a:p>
          <a:p>
            <a:r>
              <a:rPr lang="en-NZ" dirty="0"/>
              <a:t> As light travels into a denser medium:</a:t>
            </a:r>
            <a:endParaRPr lang="en-AU" dirty="0"/>
          </a:p>
          <a:p>
            <a:pPr lvl="1"/>
            <a:r>
              <a:rPr lang="en-NZ" dirty="0"/>
              <a:t>refractive index increases</a:t>
            </a:r>
            <a:endParaRPr lang="en-AU" dirty="0"/>
          </a:p>
          <a:p>
            <a:pPr lvl="1"/>
            <a:r>
              <a:rPr lang="en-NZ" dirty="0"/>
              <a:t>wave velocity decreases</a:t>
            </a:r>
            <a:endParaRPr lang="en-AU" dirty="0"/>
          </a:p>
          <a:p>
            <a:pPr lvl="1"/>
            <a:r>
              <a:rPr lang="en-NZ" dirty="0"/>
              <a:t>wavelength decreases</a:t>
            </a:r>
            <a:endParaRPr lang="en-AU" dirty="0"/>
          </a:p>
          <a:p>
            <a:pPr lvl="1"/>
            <a:r>
              <a:rPr lang="en-NZ" dirty="0"/>
              <a:t>frequency stays the </a:t>
            </a:r>
            <a:r>
              <a:rPr lang="en-NZ" dirty="0" smtClean="0"/>
              <a:t>same</a:t>
            </a:r>
            <a:endParaRPr lang="en-AU" dirty="0"/>
          </a:p>
        </p:txBody>
      </p:sp>
    </p:spTree>
    <p:extLst>
      <p:ext uri="{BB962C8B-B14F-4D97-AF65-F5344CB8AC3E}">
        <p14:creationId xmlns:p14="http://schemas.microsoft.com/office/powerpoint/2010/main" val="42516305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Refractive Index</a:t>
            </a:r>
            <a:endParaRPr lang="en-US" dirty="0"/>
          </a:p>
        </p:txBody>
      </p:sp>
      <p:sp>
        <p:nvSpPr>
          <p:cNvPr id="3" name="Content Placeholder 2"/>
          <p:cNvSpPr>
            <a:spLocks noGrp="1"/>
          </p:cNvSpPr>
          <p:nvPr>
            <p:ph idx="1"/>
          </p:nvPr>
        </p:nvSpPr>
        <p:spPr/>
        <p:txBody>
          <a:bodyPr>
            <a:normAutofit lnSpcReduction="10000"/>
          </a:bodyPr>
          <a:lstStyle/>
          <a:p>
            <a:r>
              <a:rPr lang="en-US" dirty="0" smtClean="0"/>
              <a:t>Some common refractive indices are:</a:t>
            </a:r>
          </a:p>
          <a:p>
            <a:pPr marL="0" indent="0" algn="ctr">
              <a:buNone/>
            </a:pPr>
            <a:r>
              <a:rPr lang="en-NZ" dirty="0" smtClean="0"/>
              <a:t>n</a:t>
            </a:r>
            <a:r>
              <a:rPr lang="en-NZ" baseline="-25000" dirty="0" smtClean="0"/>
              <a:t>vacuum</a:t>
            </a:r>
            <a:r>
              <a:rPr lang="en-NZ" dirty="0" smtClean="0"/>
              <a:t> </a:t>
            </a:r>
            <a:r>
              <a:rPr lang="en-NZ" dirty="0"/>
              <a:t>= 1  </a:t>
            </a:r>
            <a:r>
              <a:rPr lang="en-NZ" dirty="0" smtClean="0"/>
              <a:t>     n</a:t>
            </a:r>
            <a:r>
              <a:rPr lang="en-NZ" baseline="-25000" dirty="0" smtClean="0"/>
              <a:t>water</a:t>
            </a:r>
            <a:r>
              <a:rPr lang="en-NZ" dirty="0" smtClean="0"/>
              <a:t> </a:t>
            </a:r>
            <a:r>
              <a:rPr lang="en-NZ" dirty="0"/>
              <a:t>= </a:t>
            </a:r>
            <a:r>
              <a:rPr lang="en-NZ" dirty="0" smtClean="0"/>
              <a:t>1.33     n</a:t>
            </a:r>
            <a:r>
              <a:rPr lang="en-NZ" baseline="-25000" dirty="0" smtClean="0"/>
              <a:t>glass</a:t>
            </a:r>
            <a:r>
              <a:rPr lang="en-NZ" dirty="0" smtClean="0"/>
              <a:t> </a:t>
            </a:r>
            <a:r>
              <a:rPr lang="en-NZ" dirty="0"/>
              <a:t>= </a:t>
            </a:r>
            <a:r>
              <a:rPr lang="en-NZ" dirty="0" smtClean="0"/>
              <a:t>1.5      </a:t>
            </a:r>
            <a:endParaRPr lang="en-AU" dirty="0"/>
          </a:p>
          <a:p>
            <a:pPr marL="0" indent="0" algn="ctr">
              <a:buNone/>
            </a:pPr>
            <a:r>
              <a:rPr lang="en-NZ" dirty="0"/>
              <a:t>n</a:t>
            </a:r>
            <a:r>
              <a:rPr lang="en-NZ" baseline="-25000" dirty="0"/>
              <a:t>rock salt</a:t>
            </a:r>
            <a:r>
              <a:rPr lang="en-NZ" dirty="0"/>
              <a:t> = </a:t>
            </a:r>
            <a:r>
              <a:rPr lang="en-NZ" dirty="0" smtClean="0"/>
              <a:t>1.5      n</a:t>
            </a:r>
            <a:r>
              <a:rPr lang="en-NZ" baseline="-25000" dirty="0" smtClean="0"/>
              <a:t>ruby</a:t>
            </a:r>
            <a:r>
              <a:rPr lang="en-NZ" dirty="0" smtClean="0"/>
              <a:t> </a:t>
            </a:r>
            <a:r>
              <a:rPr lang="en-NZ" dirty="0"/>
              <a:t>= </a:t>
            </a:r>
            <a:r>
              <a:rPr lang="en-NZ" dirty="0" smtClean="0"/>
              <a:t>1.76      n</a:t>
            </a:r>
            <a:r>
              <a:rPr lang="en-NZ" baseline="-25000" dirty="0" smtClean="0"/>
              <a:t>diamond</a:t>
            </a:r>
            <a:r>
              <a:rPr lang="en-NZ" dirty="0" smtClean="0"/>
              <a:t> </a:t>
            </a:r>
            <a:r>
              <a:rPr lang="en-NZ" dirty="0"/>
              <a:t>= 2.4 </a:t>
            </a:r>
            <a:endParaRPr lang="en-NZ" dirty="0" smtClean="0"/>
          </a:p>
          <a:p>
            <a:pPr marL="0" indent="0">
              <a:buNone/>
            </a:pPr>
            <a:endParaRPr lang="en-NZ" dirty="0"/>
          </a:p>
          <a:p>
            <a:pPr marL="0" indent="0">
              <a:buNone/>
            </a:pPr>
            <a:endParaRPr lang="en-NZ" dirty="0" smtClean="0"/>
          </a:p>
          <a:p>
            <a:pPr marL="0" indent="0">
              <a:buNone/>
            </a:pPr>
            <a:r>
              <a:rPr lang="en-NZ" sz="1900" dirty="0"/>
              <a:t>n</a:t>
            </a:r>
            <a:r>
              <a:rPr lang="en-NZ" sz="1900" baseline="-25000" dirty="0"/>
              <a:t>1</a:t>
            </a:r>
            <a:r>
              <a:rPr lang="en-NZ" sz="1900" dirty="0"/>
              <a:t> = refractive index of medium 1</a:t>
            </a:r>
            <a:endParaRPr lang="en-AU" sz="1900" dirty="0"/>
          </a:p>
          <a:p>
            <a:pPr marL="0" indent="0">
              <a:buNone/>
            </a:pPr>
            <a:r>
              <a:rPr lang="en-NZ" sz="1900" dirty="0"/>
              <a:t>n</a:t>
            </a:r>
            <a:r>
              <a:rPr lang="en-NZ" sz="1900" baseline="-25000" dirty="0"/>
              <a:t>2</a:t>
            </a:r>
            <a:r>
              <a:rPr lang="en-NZ" sz="1900" dirty="0"/>
              <a:t> = refractive index of medium 2</a:t>
            </a:r>
            <a:endParaRPr lang="en-AU" sz="1900" dirty="0"/>
          </a:p>
          <a:p>
            <a:pPr marL="0" indent="0">
              <a:buNone/>
            </a:pPr>
            <a:r>
              <a:rPr lang="en-NZ" sz="1900" dirty="0"/>
              <a:t>v = velocity, m.s</a:t>
            </a:r>
            <a:r>
              <a:rPr lang="en-NZ" sz="1900" baseline="30000" dirty="0"/>
              <a:t>-1</a:t>
            </a:r>
            <a:endParaRPr lang="en-AU" sz="1900" dirty="0"/>
          </a:p>
          <a:p>
            <a:pPr marL="0" indent="0">
              <a:buNone/>
            </a:pPr>
            <a:r>
              <a:rPr lang="en-NZ" sz="1900" dirty="0">
                <a:latin typeface="Symbol" charset="2"/>
                <a:cs typeface="Symbol" charset="2"/>
              </a:rPr>
              <a:t>l</a:t>
            </a:r>
            <a:r>
              <a:rPr lang="en-NZ" sz="1900" dirty="0"/>
              <a:t> = wavelength, </a:t>
            </a:r>
            <a:r>
              <a:rPr lang="en-NZ" sz="1900" dirty="0" smtClean="0"/>
              <a:t>m</a:t>
            </a:r>
            <a:endParaRPr lang="en-AU" sz="1900" dirty="0"/>
          </a:p>
        </p:txBody>
      </p:sp>
      <p:graphicFrame>
        <p:nvGraphicFramePr>
          <p:cNvPr id="4" name="Object 3"/>
          <p:cNvGraphicFramePr>
            <a:graphicFrameLocks noChangeAspect="1"/>
          </p:cNvGraphicFramePr>
          <p:nvPr>
            <p:extLst>
              <p:ext uri="{D42A27DB-BD31-4B8C-83A1-F6EECF244321}">
                <p14:modId xmlns:p14="http://schemas.microsoft.com/office/powerpoint/2010/main" val="3375639854"/>
              </p:ext>
            </p:extLst>
          </p:nvPr>
        </p:nvGraphicFramePr>
        <p:xfrm>
          <a:off x="1333500" y="3412934"/>
          <a:ext cx="6477000" cy="749300"/>
        </p:xfrm>
        <a:graphic>
          <a:graphicData uri="http://schemas.openxmlformats.org/presentationml/2006/ole">
            <mc:AlternateContent xmlns:mc="http://schemas.openxmlformats.org/markup-compatibility/2006">
              <mc:Choice xmlns:v="urn:schemas-microsoft-com:vml" Requires="v">
                <p:oleObj spid="_x0000_s3112" name="Document" r:id="rId4" imgW="6477000" imgH="749300" progId="Word.Document.12">
                  <p:embed/>
                </p:oleObj>
              </mc:Choice>
              <mc:Fallback>
                <p:oleObj name="Document" r:id="rId4" imgW="6477000" imgH="749300" progId="Word.Document.12">
                  <p:embed/>
                  <p:pic>
                    <p:nvPicPr>
                      <p:cNvPr id="0" name=""/>
                      <p:cNvPicPr/>
                      <p:nvPr/>
                    </p:nvPicPr>
                    <p:blipFill>
                      <a:blip r:embed="rId5"/>
                      <a:stretch>
                        <a:fillRect/>
                      </a:stretch>
                    </p:blipFill>
                    <p:spPr>
                      <a:xfrm>
                        <a:off x="1333500" y="3412934"/>
                        <a:ext cx="6477000" cy="749300"/>
                      </a:xfrm>
                      <a:prstGeom prst="rect">
                        <a:avLst/>
                      </a:prstGeom>
                    </p:spPr>
                  </p:pic>
                </p:oleObj>
              </mc:Fallback>
            </mc:AlternateContent>
          </a:graphicData>
        </a:graphic>
      </p:graphicFrame>
    </p:spTree>
    <p:extLst>
      <p:ext uri="{BB962C8B-B14F-4D97-AF65-F5344CB8AC3E}">
        <p14:creationId xmlns:p14="http://schemas.microsoft.com/office/powerpoint/2010/main" val="21393406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Snell’s Law</a:t>
            </a:r>
            <a:endParaRPr lang="en-US" dirty="0"/>
          </a:p>
        </p:txBody>
      </p:sp>
      <p:sp>
        <p:nvSpPr>
          <p:cNvPr id="3" name="Content Placeholder 2"/>
          <p:cNvSpPr>
            <a:spLocks noGrp="1"/>
          </p:cNvSpPr>
          <p:nvPr>
            <p:ph idx="1"/>
          </p:nvPr>
        </p:nvSpPr>
        <p:spPr/>
        <p:txBody>
          <a:bodyPr>
            <a:normAutofit/>
          </a:bodyPr>
          <a:lstStyle/>
          <a:p>
            <a:r>
              <a:rPr lang="en-NZ" dirty="0"/>
              <a:t>Snell’s Law relates the angle of incidence, the angle of refraction and the refractive indices of two </a:t>
            </a:r>
            <a:r>
              <a:rPr lang="en-NZ" dirty="0" smtClean="0"/>
              <a:t>media</a:t>
            </a:r>
            <a:endParaRPr lang="en-AU" dirty="0"/>
          </a:p>
          <a:p>
            <a:pPr marL="0" indent="0" algn="ctr">
              <a:buNone/>
            </a:pPr>
            <a:r>
              <a:rPr lang="en-NZ" dirty="0"/>
              <a:t>n</a:t>
            </a:r>
            <a:r>
              <a:rPr lang="en-NZ" baseline="-25000" dirty="0"/>
              <a:t>1</a:t>
            </a:r>
            <a:r>
              <a:rPr lang="en-NZ" dirty="0"/>
              <a:t>sin</a:t>
            </a:r>
            <a:r>
              <a:rPr lang="en-NZ" dirty="0">
                <a:latin typeface="Symbol" charset="2"/>
                <a:cs typeface="Symbol" charset="2"/>
              </a:rPr>
              <a:t>q</a:t>
            </a:r>
            <a:r>
              <a:rPr lang="en-NZ" baseline="-25000" dirty="0"/>
              <a:t>1</a:t>
            </a:r>
            <a:r>
              <a:rPr lang="en-NZ" dirty="0"/>
              <a:t> = </a:t>
            </a:r>
            <a:r>
              <a:rPr lang="en-NZ" dirty="0" smtClean="0"/>
              <a:t>n</a:t>
            </a:r>
            <a:r>
              <a:rPr lang="en-NZ" baseline="-25000" dirty="0" smtClean="0"/>
              <a:t>2</a:t>
            </a:r>
            <a:r>
              <a:rPr lang="en-NZ" dirty="0" smtClean="0"/>
              <a:t>sin</a:t>
            </a:r>
            <a:r>
              <a:rPr lang="en-NZ" dirty="0" smtClean="0">
                <a:latin typeface="Symbol" charset="2"/>
                <a:cs typeface="Symbol" charset="2"/>
              </a:rPr>
              <a:t>q</a:t>
            </a:r>
            <a:r>
              <a:rPr lang="en-NZ" baseline="-25000" dirty="0" smtClean="0"/>
              <a:t>2</a:t>
            </a:r>
            <a:endParaRPr lang="en-AU" dirty="0"/>
          </a:p>
          <a:p>
            <a:pPr marL="0" indent="0">
              <a:buNone/>
            </a:pPr>
            <a:r>
              <a:rPr lang="en-NZ" sz="2000" dirty="0"/>
              <a:t>n</a:t>
            </a:r>
            <a:r>
              <a:rPr lang="en-NZ" sz="2000" baseline="-25000" dirty="0"/>
              <a:t>1</a:t>
            </a:r>
            <a:r>
              <a:rPr lang="en-NZ" sz="2000" dirty="0"/>
              <a:t> = refractive index of medium 1</a:t>
            </a:r>
            <a:endParaRPr lang="en-AU" sz="2000" dirty="0"/>
          </a:p>
          <a:p>
            <a:pPr marL="0" indent="0">
              <a:buNone/>
            </a:pPr>
            <a:r>
              <a:rPr lang="en-NZ" sz="2000" dirty="0"/>
              <a:t>n</a:t>
            </a:r>
            <a:r>
              <a:rPr lang="en-NZ" sz="2000" baseline="-25000" dirty="0"/>
              <a:t>2</a:t>
            </a:r>
            <a:r>
              <a:rPr lang="en-NZ" sz="2000" dirty="0"/>
              <a:t> = refractive index of medium 2</a:t>
            </a:r>
            <a:endParaRPr lang="en-AU" sz="2000" dirty="0"/>
          </a:p>
          <a:p>
            <a:pPr marL="0" indent="0">
              <a:buNone/>
            </a:pPr>
            <a:r>
              <a:rPr lang="en-NZ" sz="2000" dirty="0">
                <a:latin typeface="Symbol" charset="2"/>
                <a:cs typeface="Symbol" charset="2"/>
              </a:rPr>
              <a:t>q</a:t>
            </a:r>
            <a:r>
              <a:rPr lang="en-NZ" sz="2000" baseline="-25000" dirty="0"/>
              <a:t>1</a:t>
            </a:r>
            <a:r>
              <a:rPr lang="en-NZ" sz="2000" dirty="0"/>
              <a:t> = angle of incidence</a:t>
            </a:r>
            <a:endParaRPr lang="en-AU" sz="2000" dirty="0"/>
          </a:p>
          <a:p>
            <a:pPr marL="0" indent="0">
              <a:buNone/>
            </a:pPr>
            <a:r>
              <a:rPr lang="en-NZ" sz="2000" dirty="0">
                <a:latin typeface="Symbol" charset="2"/>
                <a:cs typeface="Symbol" charset="2"/>
              </a:rPr>
              <a:t>q</a:t>
            </a:r>
            <a:r>
              <a:rPr lang="en-NZ" sz="2000" baseline="-25000" dirty="0"/>
              <a:t>2</a:t>
            </a:r>
            <a:r>
              <a:rPr lang="en-NZ" sz="2000" dirty="0"/>
              <a:t> = angle of </a:t>
            </a:r>
            <a:r>
              <a:rPr lang="en-NZ" sz="2000" dirty="0" smtClean="0"/>
              <a:t>refraction</a:t>
            </a:r>
            <a:endParaRPr lang="en-AU" sz="2000" dirty="0"/>
          </a:p>
        </p:txBody>
      </p:sp>
    </p:spTree>
    <p:extLst>
      <p:ext uri="{BB962C8B-B14F-4D97-AF65-F5344CB8AC3E}">
        <p14:creationId xmlns:p14="http://schemas.microsoft.com/office/powerpoint/2010/main" val="35459210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Huygen’s</a:t>
            </a:r>
            <a:r>
              <a:rPr lang="en-US" dirty="0" smtClean="0"/>
              <a:t> Principle</a:t>
            </a:r>
            <a:endParaRPr lang="en-US" dirty="0"/>
          </a:p>
        </p:txBody>
      </p:sp>
      <p:sp>
        <p:nvSpPr>
          <p:cNvPr id="3" name="Content Placeholder 2"/>
          <p:cNvSpPr>
            <a:spLocks noGrp="1"/>
          </p:cNvSpPr>
          <p:nvPr>
            <p:ph idx="1"/>
          </p:nvPr>
        </p:nvSpPr>
        <p:spPr/>
        <p:txBody>
          <a:bodyPr/>
          <a:lstStyle/>
          <a:p>
            <a:r>
              <a:rPr lang="en-NZ" b="1" dirty="0"/>
              <a:t>Huygens’ </a:t>
            </a:r>
            <a:r>
              <a:rPr lang="en-NZ" b="1" dirty="0" smtClean="0"/>
              <a:t>Principle:</a:t>
            </a:r>
            <a:r>
              <a:rPr lang="en-NZ" dirty="0" smtClean="0"/>
              <a:t> </a:t>
            </a:r>
            <a:r>
              <a:rPr lang="en-NZ" dirty="0"/>
              <a:t>Every point on a wave front can be considered as a source of tiny wavelets. These wavelets spread out in the forward direction at the speed of the wave. The new wave front is given by the tangent of all of these </a:t>
            </a:r>
            <a:r>
              <a:rPr lang="en-NZ" dirty="0" smtClean="0"/>
              <a:t>wavelets.</a:t>
            </a:r>
            <a:endParaRPr lang="en-AU" dirty="0"/>
          </a:p>
        </p:txBody>
      </p:sp>
      <p:pic>
        <p:nvPicPr>
          <p:cNvPr id="4" name="Picture 4" descr="5704-004-0E039D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704" y="3620350"/>
            <a:ext cx="5946215" cy="31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huyg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036" y="3620350"/>
            <a:ext cx="2243429" cy="31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26457" y="3620350"/>
            <a:ext cx="1315345" cy="311115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094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a:t>
            </a:r>
            <a:endParaRPr lang="en-US" dirty="0"/>
          </a:p>
        </p:txBody>
      </p:sp>
      <p:sp>
        <p:nvSpPr>
          <p:cNvPr id="3" name="Content Placeholder 2"/>
          <p:cNvSpPr>
            <a:spLocks noGrp="1"/>
          </p:cNvSpPr>
          <p:nvPr>
            <p:ph idx="1"/>
          </p:nvPr>
        </p:nvSpPr>
        <p:spPr/>
        <p:txBody>
          <a:bodyPr/>
          <a:lstStyle/>
          <a:p>
            <a:r>
              <a:rPr lang="en-NZ" b="1" dirty="0"/>
              <a:t>Diffraction</a:t>
            </a:r>
            <a:r>
              <a:rPr lang="en-NZ" dirty="0"/>
              <a:t> is when waves bend slightly when travelling past an obstacle or through an </a:t>
            </a:r>
            <a:r>
              <a:rPr lang="en-NZ" dirty="0" smtClean="0"/>
              <a:t>aperture</a:t>
            </a:r>
          </a:p>
          <a:p>
            <a:r>
              <a:rPr lang="en-NZ" dirty="0" smtClean="0"/>
              <a:t>Diffraction </a:t>
            </a:r>
            <a:r>
              <a:rPr lang="en-NZ" dirty="0"/>
              <a:t>is noticeable when the size of the obstacle is similar to the size of the </a:t>
            </a:r>
            <a:r>
              <a:rPr lang="en-NZ" dirty="0" smtClean="0"/>
              <a:t>wave</a:t>
            </a:r>
            <a:endParaRPr lang="en-NZ" dirty="0"/>
          </a:p>
          <a:p>
            <a:r>
              <a:rPr lang="en-NZ" dirty="0" smtClean="0"/>
              <a:t>For example, </a:t>
            </a:r>
            <a:r>
              <a:rPr lang="en-NZ" dirty="0"/>
              <a:t>ocean waves bending around a headland, shortwave radio bending around the corner of a building, AM radio waves bending over a </a:t>
            </a:r>
            <a:r>
              <a:rPr lang="en-NZ" dirty="0" smtClean="0"/>
              <a:t>hill</a:t>
            </a:r>
            <a:endParaRPr lang="en-AU" dirty="0"/>
          </a:p>
        </p:txBody>
      </p:sp>
    </p:spTree>
    <p:extLst>
      <p:ext uri="{BB962C8B-B14F-4D97-AF65-F5344CB8AC3E}">
        <p14:creationId xmlns:p14="http://schemas.microsoft.com/office/powerpoint/2010/main" val="35585539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Superposition of Waves</a:t>
            </a:r>
            <a:endParaRPr lang="en-US" dirty="0"/>
          </a:p>
        </p:txBody>
      </p:sp>
      <p:sp>
        <p:nvSpPr>
          <p:cNvPr id="3" name="Content Placeholder 2"/>
          <p:cNvSpPr>
            <a:spLocks noGrp="1"/>
          </p:cNvSpPr>
          <p:nvPr>
            <p:ph idx="1"/>
          </p:nvPr>
        </p:nvSpPr>
        <p:spPr/>
        <p:txBody>
          <a:bodyPr/>
          <a:lstStyle/>
          <a:p>
            <a:r>
              <a:rPr lang="en-NZ" dirty="0"/>
              <a:t>When two waves of the same nature travel past each other, the displacement of the resultant wave is the sum of the displacements of the individual waves at that </a:t>
            </a:r>
            <a:r>
              <a:rPr lang="en-NZ" dirty="0" smtClean="0"/>
              <a:t>point</a:t>
            </a:r>
            <a:endParaRPr lang="en-AU" dirty="0"/>
          </a:p>
        </p:txBody>
      </p:sp>
    </p:spTree>
    <p:extLst>
      <p:ext uri="{BB962C8B-B14F-4D97-AF65-F5344CB8AC3E}">
        <p14:creationId xmlns:p14="http://schemas.microsoft.com/office/powerpoint/2010/main" val="2898547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Constructive Interference</a:t>
            </a:r>
            <a:endParaRPr lang="en-US" dirty="0"/>
          </a:p>
        </p:txBody>
      </p:sp>
      <p:sp>
        <p:nvSpPr>
          <p:cNvPr id="3" name="Content Placeholder 2"/>
          <p:cNvSpPr>
            <a:spLocks noGrp="1"/>
          </p:cNvSpPr>
          <p:nvPr>
            <p:ph idx="1"/>
          </p:nvPr>
        </p:nvSpPr>
        <p:spPr/>
        <p:txBody>
          <a:bodyPr/>
          <a:lstStyle/>
          <a:p>
            <a:r>
              <a:rPr lang="en-NZ" b="1" dirty="0"/>
              <a:t>Constructive interference </a:t>
            </a:r>
            <a:r>
              <a:rPr lang="en-NZ" dirty="0"/>
              <a:t>is when displacements of the individual waves are in the same direction, and the resultant wave has a greater </a:t>
            </a:r>
            <a:r>
              <a:rPr lang="en-NZ" dirty="0" smtClean="0"/>
              <a:t>amplitude</a:t>
            </a:r>
            <a:endParaRPr lang="en-AU" dirty="0"/>
          </a:p>
        </p:txBody>
      </p:sp>
      <p:pic>
        <p:nvPicPr>
          <p:cNvPr id="4" name="Picture 3"/>
          <p:cNvPicPr>
            <a:picLocks noChangeAspect="1"/>
          </p:cNvPicPr>
          <p:nvPr/>
        </p:nvPicPr>
        <p:blipFill>
          <a:blip r:embed="rId2"/>
          <a:stretch>
            <a:fillRect/>
          </a:stretch>
        </p:blipFill>
        <p:spPr>
          <a:xfrm>
            <a:off x="1967753" y="2866463"/>
            <a:ext cx="5592482" cy="3929077"/>
          </a:xfrm>
          <a:prstGeom prst="rect">
            <a:avLst/>
          </a:prstGeom>
        </p:spPr>
      </p:pic>
    </p:spTree>
    <p:extLst>
      <p:ext uri="{BB962C8B-B14F-4D97-AF65-F5344CB8AC3E}">
        <p14:creationId xmlns:p14="http://schemas.microsoft.com/office/powerpoint/2010/main" val="11529961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Destructive Interference</a:t>
            </a:r>
            <a:endParaRPr lang="en-US" dirty="0"/>
          </a:p>
        </p:txBody>
      </p:sp>
      <p:sp>
        <p:nvSpPr>
          <p:cNvPr id="3" name="Content Placeholder 2"/>
          <p:cNvSpPr>
            <a:spLocks noGrp="1"/>
          </p:cNvSpPr>
          <p:nvPr>
            <p:ph idx="1"/>
          </p:nvPr>
        </p:nvSpPr>
        <p:spPr/>
        <p:txBody>
          <a:bodyPr/>
          <a:lstStyle/>
          <a:p>
            <a:r>
              <a:rPr lang="en-NZ" b="1" dirty="0" smtClean="0"/>
              <a:t>Destructive interference </a:t>
            </a:r>
            <a:r>
              <a:rPr lang="en-NZ" dirty="0" smtClean="0"/>
              <a:t>is </a:t>
            </a:r>
            <a:r>
              <a:rPr lang="en-NZ" dirty="0"/>
              <a:t>when the displacements of the individual waves are in opposite directions, and the resultant wave has a lesser </a:t>
            </a:r>
            <a:r>
              <a:rPr lang="en-NZ" dirty="0" smtClean="0"/>
              <a:t>amplitude</a:t>
            </a:r>
            <a:endParaRPr lang="en-AU" dirty="0"/>
          </a:p>
        </p:txBody>
      </p:sp>
      <p:pic>
        <p:nvPicPr>
          <p:cNvPr id="4" name="Picture 3"/>
          <p:cNvPicPr>
            <a:picLocks noChangeAspect="1"/>
          </p:cNvPicPr>
          <p:nvPr/>
        </p:nvPicPr>
        <p:blipFill>
          <a:blip r:embed="rId2"/>
          <a:stretch>
            <a:fillRect/>
          </a:stretch>
        </p:blipFill>
        <p:spPr>
          <a:xfrm>
            <a:off x="2092137" y="2873935"/>
            <a:ext cx="5079626" cy="3928578"/>
          </a:xfrm>
          <a:prstGeom prst="rect">
            <a:avLst/>
          </a:prstGeom>
        </p:spPr>
      </p:pic>
    </p:spTree>
    <p:extLst>
      <p:ext uri="{BB962C8B-B14F-4D97-AF65-F5344CB8AC3E}">
        <p14:creationId xmlns:p14="http://schemas.microsoft.com/office/powerpoint/2010/main" val="3584883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Two-Source Interference</a:t>
            </a:r>
            <a:endParaRPr lang="en-US" dirty="0"/>
          </a:p>
        </p:txBody>
      </p:sp>
      <p:sp>
        <p:nvSpPr>
          <p:cNvPr id="3" name="Content Placeholder 2"/>
          <p:cNvSpPr>
            <a:spLocks noGrp="1"/>
          </p:cNvSpPr>
          <p:nvPr>
            <p:ph idx="1"/>
          </p:nvPr>
        </p:nvSpPr>
        <p:spPr/>
        <p:txBody>
          <a:bodyPr/>
          <a:lstStyle/>
          <a:p>
            <a:r>
              <a:rPr lang="en-NZ" dirty="0"/>
              <a:t>If two point sources produce coherent waves (i.e. same wavelength, same phase), a pattern of constructive and destructive interference occurs around </a:t>
            </a:r>
            <a:r>
              <a:rPr lang="en-NZ" dirty="0" smtClean="0"/>
              <a:t>them</a:t>
            </a:r>
            <a:endParaRPr lang="en-AU" dirty="0"/>
          </a:p>
        </p:txBody>
      </p:sp>
      <p:pic>
        <p:nvPicPr>
          <p:cNvPr id="4" name="Picture 3"/>
          <p:cNvPicPr>
            <a:picLocks noChangeAspect="1"/>
          </p:cNvPicPr>
          <p:nvPr/>
        </p:nvPicPr>
        <p:blipFill>
          <a:blip r:embed="rId2"/>
          <a:stretch>
            <a:fillRect/>
          </a:stretch>
        </p:blipFill>
        <p:spPr>
          <a:xfrm>
            <a:off x="1876612" y="3087593"/>
            <a:ext cx="5763554" cy="3396877"/>
          </a:xfrm>
          <a:prstGeom prst="rect">
            <a:avLst/>
          </a:prstGeom>
        </p:spPr>
      </p:pic>
    </p:spTree>
    <p:extLst>
      <p:ext uri="{BB962C8B-B14F-4D97-AF65-F5344CB8AC3E}">
        <p14:creationId xmlns:p14="http://schemas.microsoft.com/office/powerpoint/2010/main" val="29365452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ubleSlit Imag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971" y="357427"/>
            <a:ext cx="6451600" cy="6273800"/>
          </a:xfrm>
          <a:prstGeom prst="rect">
            <a:avLst/>
          </a:prstGeom>
        </p:spPr>
      </p:pic>
    </p:spTree>
    <p:extLst>
      <p:ext uri="{BB962C8B-B14F-4D97-AF65-F5344CB8AC3E}">
        <p14:creationId xmlns:p14="http://schemas.microsoft.com/office/powerpoint/2010/main" val="22636034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352" y="4616824"/>
            <a:ext cx="8845177" cy="2241176"/>
          </a:xfrm>
        </p:spPr>
        <p:txBody>
          <a:bodyPr>
            <a:normAutofit/>
          </a:bodyPr>
          <a:lstStyle/>
          <a:p>
            <a:pPr marL="0" indent="0" algn="just">
              <a:buNone/>
            </a:pPr>
            <a:r>
              <a:rPr lang="en-GB" i="1" dirty="0"/>
              <a:t>“The impetus is much quicker than water, for it often happens that the wave flees the place of its creation, while the water does not; like waves made in a field of grain by the wind, where we see the waves running across the field while the grain remains in place.</a:t>
            </a:r>
            <a:r>
              <a:rPr lang="en-GB" i="1" dirty="0" smtClean="0"/>
              <a:t>”</a:t>
            </a:r>
            <a:r>
              <a:rPr lang="en-AU" i="1" dirty="0"/>
              <a:t>	</a:t>
            </a:r>
            <a:r>
              <a:rPr lang="en-AU" i="1" dirty="0" smtClean="0"/>
              <a:t>				     </a:t>
            </a:r>
            <a:r>
              <a:rPr lang="en-GB" sz="1700" dirty="0" smtClean="0"/>
              <a:t>Leonardo </a:t>
            </a:r>
            <a:r>
              <a:rPr lang="en-GB" sz="1700" dirty="0"/>
              <a:t>da Vinci</a:t>
            </a:r>
            <a:endParaRPr lang="en-AU" sz="1700" dirty="0"/>
          </a:p>
          <a:p>
            <a:pPr marL="0" indent="0">
              <a:buNone/>
            </a:pPr>
            <a:endParaRPr lang="en-US" dirty="0"/>
          </a:p>
        </p:txBody>
      </p:sp>
      <p:pic>
        <p:nvPicPr>
          <p:cNvPr id="4" name="Picture 3"/>
          <p:cNvPicPr>
            <a:picLocks noChangeAspect="1"/>
          </p:cNvPicPr>
          <p:nvPr/>
        </p:nvPicPr>
        <p:blipFill>
          <a:blip r:embed="rId2"/>
          <a:stretch>
            <a:fillRect/>
          </a:stretch>
        </p:blipFill>
        <p:spPr>
          <a:xfrm>
            <a:off x="1397000" y="298820"/>
            <a:ext cx="6350000" cy="4241800"/>
          </a:xfrm>
          <a:prstGeom prst="rect">
            <a:avLst/>
          </a:prstGeom>
        </p:spPr>
      </p:pic>
    </p:spTree>
    <p:extLst>
      <p:ext uri="{BB962C8B-B14F-4D97-AF65-F5344CB8AC3E}">
        <p14:creationId xmlns:p14="http://schemas.microsoft.com/office/powerpoint/2010/main" val="12320567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Two-Source Interference</a:t>
            </a:r>
            <a:endParaRPr lang="en-US" dirty="0"/>
          </a:p>
        </p:txBody>
      </p:sp>
      <p:sp>
        <p:nvSpPr>
          <p:cNvPr id="3" name="Content Placeholder 2"/>
          <p:cNvSpPr>
            <a:spLocks noGrp="1"/>
          </p:cNvSpPr>
          <p:nvPr>
            <p:ph idx="1"/>
          </p:nvPr>
        </p:nvSpPr>
        <p:spPr/>
        <p:txBody>
          <a:bodyPr>
            <a:normAutofit lnSpcReduction="10000"/>
          </a:bodyPr>
          <a:lstStyle/>
          <a:p>
            <a:r>
              <a:rPr lang="en-NZ" dirty="0"/>
              <a:t>Where two crests (or two troughs) meet, constructive interference occurs resulting in a greater </a:t>
            </a:r>
            <a:r>
              <a:rPr lang="en-NZ" dirty="0" smtClean="0"/>
              <a:t>displacement; this </a:t>
            </a:r>
            <a:r>
              <a:rPr lang="en-NZ" dirty="0"/>
              <a:t>is called an </a:t>
            </a:r>
            <a:r>
              <a:rPr lang="en-NZ" b="1" dirty="0" smtClean="0"/>
              <a:t>antinode</a:t>
            </a:r>
            <a:endParaRPr lang="en-AU" b="1" dirty="0"/>
          </a:p>
          <a:p>
            <a:r>
              <a:rPr lang="en-NZ" dirty="0"/>
              <a:t>Where a crest and a trough meet, destructive interference occurs, resulting in no </a:t>
            </a:r>
            <a:r>
              <a:rPr lang="en-NZ" dirty="0" smtClean="0"/>
              <a:t>displacement; this </a:t>
            </a:r>
            <a:r>
              <a:rPr lang="en-NZ" dirty="0"/>
              <a:t>is called a </a:t>
            </a:r>
            <a:r>
              <a:rPr lang="en-NZ" b="1" dirty="0" smtClean="0"/>
              <a:t>node</a:t>
            </a:r>
            <a:endParaRPr lang="en-AU" b="1" dirty="0"/>
          </a:p>
          <a:p>
            <a:r>
              <a:rPr lang="en-NZ" dirty="0"/>
              <a:t>When viewed from above, lines of antinodes and nodes radiate outward from the point between the </a:t>
            </a:r>
            <a:r>
              <a:rPr lang="en-NZ" dirty="0" smtClean="0"/>
              <a:t>sources</a:t>
            </a:r>
          </a:p>
          <a:p>
            <a:r>
              <a:rPr lang="en-NZ" dirty="0" smtClean="0"/>
              <a:t>If </a:t>
            </a:r>
            <a:r>
              <a:rPr lang="en-NZ" dirty="0"/>
              <a:t>the sources are in phase, there will always be a central antinode (i.e. maxima or line of constructive interference</a:t>
            </a:r>
            <a:r>
              <a:rPr lang="en-NZ" dirty="0" smtClean="0"/>
              <a:t>)</a:t>
            </a:r>
            <a:endParaRPr lang="en-AU" dirty="0"/>
          </a:p>
        </p:txBody>
      </p:sp>
    </p:spTree>
    <p:extLst>
      <p:ext uri="{BB962C8B-B14F-4D97-AF65-F5344CB8AC3E}">
        <p14:creationId xmlns:p14="http://schemas.microsoft.com/office/powerpoint/2010/main" val="239182802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88899787"/>
              </p:ext>
            </p:extLst>
          </p:nvPr>
        </p:nvGraphicFramePr>
        <p:xfrm>
          <a:off x="549274" y="1469278"/>
          <a:ext cx="8042277" cy="4169808"/>
        </p:xfrm>
        <a:graphic>
          <a:graphicData uri="http://schemas.openxmlformats.org/presentationml/2006/ole">
            <mc:AlternateContent xmlns:mc="http://schemas.openxmlformats.org/markup-compatibility/2006">
              <mc:Choice xmlns:v="urn:schemas-microsoft-com:vml" Requires="v">
                <p:oleObj spid="_x0000_s4124" name="Document" r:id="rId4" imgW="6400800" imgH="3314700" progId="Word.Document.12">
                  <p:embed/>
                </p:oleObj>
              </mc:Choice>
              <mc:Fallback>
                <p:oleObj name="Document" r:id="rId4" imgW="6400800" imgH="3314700" progId="Word.Document.12">
                  <p:embed/>
                  <p:pic>
                    <p:nvPicPr>
                      <p:cNvPr id="0" name=""/>
                      <p:cNvPicPr/>
                      <p:nvPr/>
                    </p:nvPicPr>
                    <p:blipFill>
                      <a:blip r:embed="rId5"/>
                      <a:stretch>
                        <a:fillRect/>
                      </a:stretch>
                    </p:blipFill>
                    <p:spPr>
                      <a:xfrm>
                        <a:off x="549274" y="1469278"/>
                        <a:ext cx="8042277" cy="4169808"/>
                      </a:xfrm>
                      <a:prstGeom prst="rect">
                        <a:avLst/>
                      </a:prstGeom>
                    </p:spPr>
                  </p:pic>
                </p:oleObj>
              </mc:Fallback>
            </mc:AlternateContent>
          </a:graphicData>
        </a:graphic>
      </p:graphicFrame>
      <p:cxnSp>
        <p:nvCxnSpPr>
          <p:cNvPr id="7" name="Straight Connector 6"/>
          <p:cNvCxnSpPr/>
          <p:nvPr/>
        </p:nvCxnSpPr>
        <p:spPr>
          <a:xfrm>
            <a:off x="1512030" y="3068997"/>
            <a:ext cx="0" cy="32400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3631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0" y="107576"/>
            <a:ext cx="8996577" cy="1336956"/>
          </a:xfrm>
        </p:spPr>
        <p:txBody>
          <a:bodyPr/>
          <a:lstStyle/>
          <a:p>
            <a:r>
              <a:rPr lang="en-US" sz="4000" dirty="0" smtClean="0"/>
              <a:t>Path Difference &amp; Phase Difference</a:t>
            </a:r>
            <a:endParaRPr lang="en-US" sz="4000" dirty="0"/>
          </a:p>
        </p:txBody>
      </p:sp>
      <p:sp>
        <p:nvSpPr>
          <p:cNvPr id="3" name="Content Placeholder 2"/>
          <p:cNvSpPr>
            <a:spLocks noGrp="1"/>
          </p:cNvSpPr>
          <p:nvPr>
            <p:ph idx="1"/>
          </p:nvPr>
        </p:nvSpPr>
        <p:spPr/>
        <p:txBody>
          <a:bodyPr>
            <a:normAutofit fontScale="85000" lnSpcReduction="20000"/>
          </a:bodyPr>
          <a:lstStyle/>
          <a:p>
            <a:r>
              <a:rPr lang="en-NZ" dirty="0"/>
              <a:t>We can predict where nodes and anti-nodes will occur in two-source </a:t>
            </a:r>
            <a:r>
              <a:rPr lang="en-NZ" dirty="0" smtClean="0"/>
              <a:t>interference</a:t>
            </a:r>
          </a:p>
          <a:p>
            <a:r>
              <a:rPr lang="en-NZ" dirty="0" smtClean="0"/>
              <a:t>This is done by </a:t>
            </a:r>
            <a:r>
              <a:rPr lang="en-NZ" dirty="0"/>
              <a:t>measuring the path length from one source (S</a:t>
            </a:r>
            <a:r>
              <a:rPr lang="en-NZ" baseline="-25000" dirty="0"/>
              <a:t>1</a:t>
            </a:r>
            <a:r>
              <a:rPr lang="en-NZ" dirty="0"/>
              <a:t>) to a given point (A), and the path length from the other source (S</a:t>
            </a:r>
            <a:r>
              <a:rPr lang="en-NZ" baseline="-25000" dirty="0"/>
              <a:t>2</a:t>
            </a:r>
            <a:r>
              <a:rPr lang="en-NZ" dirty="0"/>
              <a:t>) to that same point (A</a:t>
            </a:r>
            <a:r>
              <a:rPr lang="en-NZ" dirty="0" smtClean="0"/>
              <a:t>)</a:t>
            </a:r>
            <a:endParaRPr lang="en-AU" dirty="0"/>
          </a:p>
          <a:p>
            <a:r>
              <a:rPr lang="en-NZ" dirty="0"/>
              <a:t>If the path difference (S</a:t>
            </a:r>
            <a:r>
              <a:rPr lang="en-NZ" baseline="-25000" dirty="0"/>
              <a:t>1</a:t>
            </a:r>
            <a:r>
              <a:rPr lang="en-NZ" dirty="0"/>
              <a:t>A – S</a:t>
            </a:r>
            <a:r>
              <a:rPr lang="en-NZ" baseline="-25000" dirty="0"/>
              <a:t>2</a:t>
            </a:r>
            <a:r>
              <a:rPr lang="en-NZ" dirty="0"/>
              <a:t>A) is a whole number of wavelengths, the waves from the two sources will arrive in phase and constructive interference will </a:t>
            </a:r>
            <a:r>
              <a:rPr lang="en-NZ" dirty="0" smtClean="0"/>
              <a:t>occur; this </a:t>
            </a:r>
            <a:r>
              <a:rPr lang="en-NZ" dirty="0"/>
              <a:t>will cause an </a:t>
            </a:r>
            <a:r>
              <a:rPr lang="en-NZ" dirty="0" smtClean="0"/>
              <a:t>antinode</a:t>
            </a:r>
            <a:endParaRPr lang="en-AU" dirty="0"/>
          </a:p>
          <a:p>
            <a:pPr marL="0" indent="0" algn="ctr">
              <a:buNone/>
            </a:pPr>
            <a:r>
              <a:rPr lang="en-NZ" dirty="0"/>
              <a:t>path difference = n</a:t>
            </a:r>
            <a:r>
              <a:rPr lang="en-NZ" dirty="0">
                <a:latin typeface="Symbol" charset="2"/>
                <a:cs typeface="Symbol" charset="2"/>
              </a:rPr>
              <a:t>l</a:t>
            </a:r>
            <a:r>
              <a:rPr lang="en-NZ" dirty="0"/>
              <a:t>    for an anti-</a:t>
            </a:r>
            <a:r>
              <a:rPr lang="en-NZ" dirty="0" smtClean="0"/>
              <a:t>node</a:t>
            </a:r>
            <a:endParaRPr lang="en-AU" dirty="0"/>
          </a:p>
          <a:p>
            <a:r>
              <a:rPr lang="en-NZ" dirty="0"/>
              <a:t>If the path difference is a half wavelength greater, the waves from the two sources will arrive 180º out of phase and destructive interference will </a:t>
            </a:r>
            <a:r>
              <a:rPr lang="en-NZ" dirty="0" smtClean="0"/>
              <a:t>occur; this </a:t>
            </a:r>
            <a:r>
              <a:rPr lang="en-NZ" dirty="0"/>
              <a:t>will cause a </a:t>
            </a:r>
            <a:r>
              <a:rPr lang="en-NZ" dirty="0" smtClean="0"/>
              <a:t>node</a:t>
            </a:r>
            <a:endParaRPr lang="en-AU" dirty="0"/>
          </a:p>
          <a:p>
            <a:pPr marL="0" indent="0" algn="ctr">
              <a:buNone/>
            </a:pPr>
            <a:r>
              <a:rPr lang="en-NZ" dirty="0"/>
              <a:t>path difference = (n + ½)</a:t>
            </a:r>
            <a:r>
              <a:rPr lang="en-NZ" dirty="0">
                <a:latin typeface="Symbol" charset="2"/>
                <a:cs typeface="Symbol" charset="2"/>
              </a:rPr>
              <a:t>l</a:t>
            </a:r>
            <a:r>
              <a:rPr lang="en-NZ" dirty="0"/>
              <a:t>    for a node</a:t>
            </a:r>
            <a:endParaRPr lang="en-AU" dirty="0"/>
          </a:p>
        </p:txBody>
      </p:sp>
    </p:spTree>
    <p:extLst>
      <p:ext uri="{BB962C8B-B14F-4D97-AF65-F5344CB8AC3E}">
        <p14:creationId xmlns:p14="http://schemas.microsoft.com/office/powerpoint/2010/main" val="155493808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of Light</a:t>
            </a:r>
            <a:endParaRPr lang="en-US" dirty="0"/>
          </a:p>
        </p:txBody>
      </p:sp>
      <p:sp>
        <p:nvSpPr>
          <p:cNvPr id="3" name="Content Placeholder 2"/>
          <p:cNvSpPr>
            <a:spLocks noGrp="1"/>
          </p:cNvSpPr>
          <p:nvPr>
            <p:ph idx="1"/>
          </p:nvPr>
        </p:nvSpPr>
        <p:spPr/>
        <p:txBody>
          <a:bodyPr/>
          <a:lstStyle/>
          <a:p>
            <a:r>
              <a:rPr lang="en-NZ" dirty="0"/>
              <a:t>When monochromatic (one coloured) light </a:t>
            </a:r>
            <a:r>
              <a:rPr lang="en-NZ" dirty="0" smtClean="0"/>
              <a:t>shines through </a:t>
            </a:r>
            <a:r>
              <a:rPr lang="en-NZ" dirty="0"/>
              <a:t>a thin double slit (creating two sources of the same light), an interference pattern is </a:t>
            </a:r>
            <a:r>
              <a:rPr lang="en-NZ" dirty="0" smtClean="0"/>
              <a:t>observed</a:t>
            </a:r>
          </a:p>
          <a:p>
            <a:r>
              <a:rPr lang="en-NZ" dirty="0" smtClean="0"/>
              <a:t>This </a:t>
            </a:r>
            <a:r>
              <a:rPr lang="en-NZ" dirty="0"/>
              <a:t>experiment demonstrates the wave properties of light and was first performed by English scientist Thomas Young in </a:t>
            </a:r>
            <a:r>
              <a:rPr lang="en-NZ" dirty="0" smtClean="0"/>
              <a:t>1801</a:t>
            </a:r>
            <a:endParaRPr lang="en-AU" dirty="0"/>
          </a:p>
        </p:txBody>
      </p:sp>
    </p:spTree>
    <p:extLst>
      <p:ext uri="{BB962C8B-B14F-4D97-AF65-F5344CB8AC3E}">
        <p14:creationId xmlns:p14="http://schemas.microsoft.com/office/powerpoint/2010/main" val="21444113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 Frequency</a:t>
            </a:r>
            <a:endParaRPr lang="en-US" dirty="0"/>
          </a:p>
        </p:txBody>
      </p:sp>
      <p:sp>
        <p:nvSpPr>
          <p:cNvPr id="3" name="Content Placeholder 2"/>
          <p:cNvSpPr>
            <a:spLocks noGrp="1"/>
          </p:cNvSpPr>
          <p:nvPr>
            <p:ph idx="1"/>
          </p:nvPr>
        </p:nvSpPr>
        <p:spPr/>
        <p:txBody>
          <a:bodyPr/>
          <a:lstStyle/>
          <a:p>
            <a:r>
              <a:rPr lang="en-NZ" dirty="0"/>
              <a:t>If two waves of the same nature but slightly different frequency are allowed to interfere, the waves will drift in phase (causing constructive interference and greater amplitude) and then out of phase again (causing destructive interference and lesser amplitude</a:t>
            </a:r>
            <a:r>
              <a:rPr lang="en-NZ" dirty="0" smtClean="0"/>
              <a:t>)</a:t>
            </a:r>
            <a:endParaRPr lang="en-NZ" dirty="0"/>
          </a:p>
          <a:p>
            <a:r>
              <a:rPr lang="en-NZ" dirty="0" smtClean="0"/>
              <a:t>This </a:t>
            </a:r>
            <a:r>
              <a:rPr lang="en-NZ" dirty="0"/>
              <a:t>periodic oscillation in the amplitude of the combined waveform is called the </a:t>
            </a:r>
            <a:r>
              <a:rPr lang="en-NZ" b="1" dirty="0"/>
              <a:t>beat </a:t>
            </a:r>
            <a:r>
              <a:rPr lang="en-NZ" b="1" dirty="0" smtClean="0"/>
              <a:t>frequency</a:t>
            </a:r>
          </a:p>
          <a:p>
            <a:r>
              <a:rPr lang="en-NZ" dirty="0" smtClean="0"/>
              <a:t> </a:t>
            </a:r>
            <a:r>
              <a:rPr lang="en-NZ" dirty="0"/>
              <a:t>The most obvious example is when two musical notes that are slightly out of tune are played </a:t>
            </a:r>
            <a:r>
              <a:rPr lang="en-NZ" dirty="0" smtClean="0"/>
              <a:t>together, the </a:t>
            </a:r>
            <a:r>
              <a:rPr lang="en-NZ" dirty="0"/>
              <a:t>resulting sound has a regular increase and decrease in </a:t>
            </a:r>
            <a:r>
              <a:rPr lang="en-NZ" dirty="0" smtClean="0"/>
              <a:t>volume</a:t>
            </a:r>
            <a:endParaRPr lang="en-AU" dirty="0"/>
          </a:p>
        </p:txBody>
      </p:sp>
    </p:spTree>
    <p:extLst>
      <p:ext uri="{BB962C8B-B14F-4D97-AF65-F5344CB8AC3E}">
        <p14:creationId xmlns:p14="http://schemas.microsoft.com/office/powerpoint/2010/main" val="285196269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 Frequency</a:t>
            </a:r>
            <a:endParaRPr lang="en-US" dirty="0"/>
          </a:p>
        </p:txBody>
      </p:sp>
      <p:pic>
        <p:nvPicPr>
          <p:cNvPr id="5" name="Picture 4"/>
          <p:cNvPicPr>
            <a:picLocks noChangeAspect="1"/>
          </p:cNvPicPr>
          <p:nvPr/>
        </p:nvPicPr>
        <p:blipFill>
          <a:blip r:embed="rId2"/>
          <a:stretch>
            <a:fillRect/>
          </a:stretch>
        </p:blipFill>
        <p:spPr>
          <a:xfrm>
            <a:off x="1322292" y="1600201"/>
            <a:ext cx="6506883" cy="5080374"/>
          </a:xfrm>
          <a:prstGeom prst="rect">
            <a:avLst/>
          </a:prstGeom>
        </p:spPr>
      </p:pic>
    </p:spTree>
    <p:extLst>
      <p:ext uri="{BB962C8B-B14F-4D97-AF65-F5344CB8AC3E}">
        <p14:creationId xmlns:p14="http://schemas.microsoft.com/office/powerpoint/2010/main" val="247482905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22921" y="1523999"/>
            <a:ext cx="6498158" cy="2046942"/>
          </a:xfrm>
        </p:spPr>
        <p:txBody>
          <a:bodyPr/>
          <a:lstStyle/>
          <a:p>
            <a:r>
              <a:rPr lang="en-US" dirty="0" smtClean="0"/>
              <a:t>4.1 Simple Harmonic Motion</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467496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5571" y="1600201"/>
            <a:ext cx="3959593" cy="507276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Simple Harmonic Motion</a:t>
            </a:r>
            <a:endParaRPr lang="en-US" dirty="0"/>
          </a:p>
        </p:txBody>
      </p:sp>
      <p:pic>
        <p:nvPicPr>
          <p:cNvPr id="5121" name="Picture 1" descr="http://www.ux1.eiu.edu/~cfadd/1150/15Period/Images/SHM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65571" y="1600201"/>
            <a:ext cx="3959593" cy="507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54743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Harmonic Motion</a:t>
            </a:r>
            <a:endParaRPr lang="en-US" dirty="0"/>
          </a:p>
        </p:txBody>
      </p:sp>
      <p:sp>
        <p:nvSpPr>
          <p:cNvPr id="3" name="Content Placeholder 2"/>
          <p:cNvSpPr>
            <a:spLocks noGrp="1"/>
          </p:cNvSpPr>
          <p:nvPr>
            <p:ph idx="1"/>
          </p:nvPr>
        </p:nvSpPr>
        <p:spPr>
          <a:xfrm>
            <a:off x="549275" y="1600200"/>
            <a:ext cx="8042276" cy="5257799"/>
          </a:xfrm>
        </p:spPr>
        <p:txBody>
          <a:bodyPr>
            <a:normAutofit fontScale="92500"/>
          </a:bodyPr>
          <a:lstStyle/>
          <a:p>
            <a:r>
              <a:rPr lang="en-GB" dirty="0"/>
              <a:t>An object is moving with Simple Harmonic Motion (SHM) if:</a:t>
            </a:r>
            <a:endParaRPr lang="en-AU" dirty="0"/>
          </a:p>
          <a:p>
            <a:pPr lvl="1"/>
            <a:r>
              <a:rPr lang="en-GB" dirty="0" smtClean="0"/>
              <a:t>the </a:t>
            </a:r>
            <a:r>
              <a:rPr lang="en-GB" dirty="0"/>
              <a:t>object experiences a net force (and therefore an acceleration) towards the equilibrium position</a:t>
            </a:r>
            <a:endParaRPr lang="en-AU" dirty="0"/>
          </a:p>
          <a:p>
            <a:pPr lvl="1"/>
            <a:r>
              <a:rPr lang="en-GB" dirty="0"/>
              <a:t>the </a:t>
            </a:r>
            <a:r>
              <a:rPr lang="en-GB" dirty="0" smtClean="0"/>
              <a:t>magnitude of the net </a:t>
            </a:r>
            <a:r>
              <a:rPr lang="en-GB" dirty="0"/>
              <a:t>force (and therefore acceleration) is proportional to the distance of the object from the equilibrium </a:t>
            </a:r>
            <a:r>
              <a:rPr lang="en-GB" dirty="0" smtClean="0"/>
              <a:t>position</a:t>
            </a:r>
          </a:p>
          <a:p>
            <a:pPr lvl="1"/>
            <a:r>
              <a:rPr lang="en-GB" dirty="0" smtClean="0"/>
              <a:t>it </a:t>
            </a:r>
            <a:r>
              <a:rPr lang="en-GB" dirty="0"/>
              <a:t>is moving with a regular, repeating motion with constant period and (theoretically) constant </a:t>
            </a:r>
            <a:r>
              <a:rPr lang="en-GB" dirty="0" smtClean="0"/>
              <a:t>amplitude</a:t>
            </a:r>
            <a:endParaRPr lang="en-AU" dirty="0"/>
          </a:p>
          <a:p>
            <a:pPr lvl="1"/>
            <a:r>
              <a:rPr lang="en-GB" dirty="0"/>
              <a:t>the motion of the object can be modelled by a ‘reference circle</a:t>
            </a:r>
            <a:r>
              <a:rPr lang="en-GB" dirty="0" smtClean="0"/>
              <a:t>’</a:t>
            </a:r>
            <a:endParaRPr lang="en-AU" dirty="0"/>
          </a:p>
          <a:p>
            <a:r>
              <a:rPr lang="en-GB" dirty="0"/>
              <a:t>Examples of SHM include: a pendulum swinging, a mass bouncing on a spring, a guitar string that has been plucked, the </a:t>
            </a:r>
            <a:r>
              <a:rPr lang="en-GB" dirty="0" smtClean="0"/>
              <a:t>tides</a:t>
            </a:r>
            <a:endParaRPr lang="en-AU" dirty="0"/>
          </a:p>
        </p:txBody>
      </p:sp>
    </p:spTree>
    <p:extLst>
      <p:ext uri="{BB962C8B-B14F-4D97-AF65-F5344CB8AC3E}">
        <p14:creationId xmlns:p14="http://schemas.microsoft.com/office/powerpoint/2010/main" val="114579969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in SHM</a:t>
            </a:r>
            <a:endParaRPr lang="en-US" dirty="0"/>
          </a:p>
        </p:txBody>
      </p:sp>
      <p:sp>
        <p:nvSpPr>
          <p:cNvPr id="3" name="Content Placeholder 2"/>
          <p:cNvSpPr>
            <a:spLocks noGrp="1"/>
          </p:cNvSpPr>
          <p:nvPr>
            <p:ph idx="1"/>
          </p:nvPr>
        </p:nvSpPr>
        <p:spPr>
          <a:xfrm>
            <a:off x="317526" y="1330404"/>
            <a:ext cx="8573209" cy="5527596"/>
          </a:xfrm>
        </p:spPr>
        <p:txBody>
          <a:bodyPr>
            <a:normAutofit fontScale="77500" lnSpcReduction="20000"/>
          </a:bodyPr>
          <a:lstStyle/>
          <a:p>
            <a:r>
              <a:rPr lang="en-GB" dirty="0"/>
              <a:t>The </a:t>
            </a:r>
            <a:r>
              <a:rPr lang="en-GB" b="1" dirty="0"/>
              <a:t>displacement</a:t>
            </a:r>
            <a:r>
              <a:rPr lang="en-GB" dirty="0"/>
              <a:t> (x, m or </a:t>
            </a:r>
            <a:r>
              <a:rPr lang="en-GB" dirty="0">
                <a:latin typeface="Symbol" charset="2"/>
                <a:cs typeface="Symbol" charset="2"/>
              </a:rPr>
              <a:t>q</a:t>
            </a:r>
            <a:r>
              <a:rPr lang="en-GB" dirty="0"/>
              <a:t>, rad) of an object moving in SHM is the distance of the object from its equilibrium </a:t>
            </a:r>
            <a:r>
              <a:rPr lang="en-GB" dirty="0" smtClean="0"/>
              <a:t>position</a:t>
            </a:r>
            <a:endParaRPr lang="en-AU" dirty="0"/>
          </a:p>
          <a:p>
            <a:r>
              <a:rPr lang="en-GB" dirty="0"/>
              <a:t>The </a:t>
            </a:r>
            <a:r>
              <a:rPr lang="en-GB" b="1" dirty="0"/>
              <a:t>amplitude</a:t>
            </a:r>
            <a:r>
              <a:rPr lang="en-GB" dirty="0"/>
              <a:t> (x</a:t>
            </a:r>
            <a:r>
              <a:rPr lang="en-GB" baseline="-25000" dirty="0"/>
              <a:t>0</a:t>
            </a:r>
            <a:r>
              <a:rPr lang="en-GB" dirty="0"/>
              <a:t> or </a:t>
            </a:r>
            <a:r>
              <a:rPr lang="en-GB" dirty="0">
                <a:latin typeface="Symbol" charset="2"/>
                <a:cs typeface="Symbol" charset="2"/>
              </a:rPr>
              <a:t>q</a:t>
            </a:r>
            <a:r>
              <a:rPr lang="en-GB" baseline="-25000" dirty="0"/>
              <a:t>0</a:t>
            </a:r>
            <a:r>
              <a:rPr lang="en-GB" dirty="0"/>
              <a:t>) is the maximum displacement of the </a:t>
            </a:r>
            <a:r>
              <a:rPr lang="en-GB" dirty="0" smtClean="0"/>
              <a:t>object</a:t>
            </a:r>
            <a:endParaRPr lang="en-AU" dirty="0"/>
          </a:p>
          <a:p>
            <a:r>
              <a:rPr lang="en-GB" dirty="0"/>
              <a:t>The </a:t>
            </a:r>
            <a:r>
              <a:rPr lang="en-GB" b="1" dirty="0"/>
              <a:t>period</a:t>
            </a:r>
            <a:r>
              <a:rPr lang="en-GB" dirty="0"/>
              <a:t> (T, s) is the time taken for one complete </a:t>
            </a:r>
            <a:r>
              <a:rPr lang="en-GB" dirty="0" smtClean="0"/>
              <a:t>oscillation</a:t>
            </a:r>
            <a:endParaRPr lang="en-AU" dirty="0"/>
          </a:p>
          <a:p>
            <a:r>
              <a:rPr lang="en-GB" dirty="0"/>
              <a:t>The </a:t>
            </a:r>
            <a:r>
              <a:rPr lang="en-GB" b="1" dirty="0"/>
              <a:t>frequency</a:t>
            </a:r>
            <a:r>
              <a:rPr lang="en-GB" dirty="0"/>
              <a:t> (f, Hz) is the number of oscillations per second; f = 1/</a:t>
            </a:r>
            <a:r>
              <a:rPr lang="en-GB" dirty="0" smtClean="0"/>
              <a:t>T</a:t>
            </a:r>
            <a:endParaRPr lang="en-AU" dirty="0"/>
          </a:p>
          <a:p>
            <a:r>
              <a:rPr lang="en-GB" dirty="0"/>
              <a:t>The </a:t>
            </a:r>
            <a:r>
              <a:rPr lang="en-GB" b="1" dirty="0"/>
              <a:t>angular frequency </a:t>
            </a:r>
            <a:r>
              <a:rPr lang="en-GB" dirty="0" smtClean="0"/>
              <a:t>(</a:t>
            </a:r>
            <a:r>
              <a:rPr lang="en-GB" dirty="0" smtClean="0">
                <a:latin typeface="Symbol" charset="2"/>
                <a:cs typeface="Symbol" charset="2"/>
              </a:rPr>
              <a:t>w</a:t>
            </a:r>
            <a:r>
              <a:rPr lang="en-GB" dirty="0" smtClean="0"/>
              <a:t>, </a:t>
            </a:r>
            <a:r>
              <a:rPr lang="en-GB" dirty="0"/>
              <a:t>rad.s</a:t>
            </a:r>
            <a:r>
              <a:rPr lang="en-GB" baseline="30000" dirty="0"/>
              <a:t>-1</a:t>
            </a:r>
            <a:r>
              <a:rPr lang="en-GB" dirty="0"/>
              <a:t>) is equivalent to the angular speed of an object moving in uniform circular </a:t>
            </a:r>
            <a:r>
              <a:rPr lang="en-GB" dirty="0" smtClean="0"/>
              <a:t>motion</a:t>
            </a:r>
          </a:p>
          <a:p>
            <a:endParaRPr lang="en-AU" dirty="0" smtClean="0"/>
          </a:p>
          <a:p>
            <a:pPr marL="0" indent="0">
              <a:buNone/>
            </a:pPr>
            <a:endParaRPr lang="en-AU" dirty="0"/>
          </a:p>
          <a:p>
            <a:pPr marL="0" indent="0">
              <a:buNone/>
            </a:pPr>
            <a:r>
              <a:rPr lang="en-GB" sz="1600" dirty="0" smtClean="0">
                <a:latin typeface="Symbol" charset="2"/>
                <a:cs typeface="Symbol" charset="2"/>
              </a:rPr>
              <a:t>w</a:t>
            </a:r>
            <a:r>
              <a:rPr lang="en-GB" sz="1600" dirty="0" smtClean="0"/>
              <a:t> </a:t>
            </a:r>
            <a:r>
              <a:rPr lang="en-GB" sz="1600" dirty="0"/>
              <a:t>= angular frequency, rad.s</a:t>
            </a:r>
            <a:r>
              <a:rPr lang="en-GB" sz="1600" baseline="30000" dirty="0"/>
              <a:t>-1</a:t>
            </a:r>
            <a:endParaRPr lang="en-AU" sz="1600" dirty="0"/>
          </a:p>
          <a:p>
            <a:pPr marL="0" indent="0">
              <a:buNone/>
            </a:pPr>
            <a:r>
              <a:rPr lang="en-GB" sz="1600" dirty="0"/>
              <a:t>f = frequency, Hz</a:t>
            </a:r>
            <a:endParaRPr lang="en-AU" sz="1600" dirty="0"/>
          </a:p>
          <a:p>
            <a:pPr marL="0" indent="0">
              <a:buNone/>
            </a:pPr>
            <a:r>
              <a:rPr lang="en-GB" sz="1600" dirty="0"/>
              <a:t>T = period, </a:t>
            </a:r>
            <a:r>
              <a:rPr lang="en-GB" sz="1600" dirty="0" smtClean="0"/>
              <a:t>s</a:t>
            </a:r>
            <a:endParaRPr lang="en-AU"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553640884"/>
              </p:ext>
            </p:extLst>
          </p:nvPr>
        </p:nvGraphicFramePr>
        <p:xfrm>
          <a:off x="1333500" y="4346953"/>
          <a:ext cx="6477000" cy="355600"/>
        </p:xfrm>
        <a:graphic>
          <a:graphicData uri="http://schemas.openxmlformats.org/presentationml/2006/ole">
            <mc:AlternateContent xmlns:mc="http://schemas.openxmlformats.org/markup-compatibility/2006">
              <mc:Choice xmlns:v="urn:schemas-microsoft-com:vml" Requires="v">
                <p:oleObj spid="_x0000_s6196" name="Document" r:id="rId4" imgW="6477000" imgH="355600" progId="Word.Document.12">
                  <p:embed/>
                </p:oleObj>
              </mc:Choice>
              <mc:Fallback>
                <p:oleObj name="Document" r:id="rId4" imgW="6477000" imgH="355600" progId="Word.Document.12">
                  <p:embed/>
                  <p:pic>
                    <p:nvPicPr>
                      <p:cNvPr id="0" name=""/>
                      <p:cNvPicPr/>
                      <p:nvPr/>
                    </p:nvPicPr>
                    <p:blipFill>
                      <a:blip r:embed="rId5"/>
                      <a:stretch>
                        <a:fillRect/>
                      </a:stretch>
                    </p:blipFill>
                    <p:spPr>
                      <a:xfrm>
                        <a:off x="1333500" y="4346953"/>
                        <a:ext cx="6477000" cy="355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92289970"/>
              </p:ext>
            </p:extLst>
          </p:nvPr>
        </p:nvGraphicFramePr>
        <p:xfrm>
          <a:off x="1333500" y="4687435"/>
          <a:ext cx="6477000" cy="685800"/>
        </p:xfrm>
        <a:graphic>
          <a:graphicData uri="http://schemas.openxmlformats.org/presentationml/2006/ole">
            <mc:AlternateContent xmlns:mc="http://schemas.openxmlformats.org/markup-compatibility/2006">
              <mc:Choice xmlns:v="urn:schemas-microsoft-com:vml" Requires="v">
                <p:oleObj spid="_x0000_s6197" name="Document" r:id="rId7" imgW="6477000" imgH="685800" progId="Word.Document.12">
                  <p:embed/>
                </p:oleObj>
              </mc:Choice>
              <mc:Fallback>
                <p:oleObj name="Document" r:id="rId7" imgW="6477000" imgH="685800" progId="Word.Document.12">
                  <p:embed/>
                  <p:pic>
                    <p:nvPicPr>
                      <p:cNvPr id="0" name=""/>
                      <p:cNvPicPr/>
                      <p:nvPr/>
                    </p:nvPicPr>
                    <p:blipFill>
                      <a:blip r:embed="rId8"/>
                      <a:stretch>
                        <a:fillRect/>
                      </a:stretch>
                    </p:blipFill>
                    <p:spPr>
                      <a:xfrm>
                        <a:off x="1333500" y="4687435"/>
                        <a:ext cx="6477000" cy="685800"/>
                      </a:xfrm>
                      <a:prstGeom prst="rect">
                        <a:avLst/>
                      </a:prstGeom>
                    </p:spPr>
                  </p:pic>
                </p:oleObj>
              </mc:Fallback>
            </mc:AlternateContent>
          </a:graphicData>
        </a:graphic>
      </p:graphicFrame>
    </p:spTree>
    <p:extLst>
      <p:ext uri="{BB962C8B-B14F-4D97-AF65-F5344CB8AC3E}">
        <p14:creationId xmlns:p14="http://schemas.microsoft.com/office/powerpoint/2010/main" val="40304553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Terms</a:t>
            </a:r>
            <a:endParaRPr lang="en-US" dirty="0"/>
          </a:p>
        </p:txBody>
      </p:sp>
      <p:sp>
        <p:nvSpPr>
          <p:cNvPr id="3" name="Content Placeholder 2"/>
          <p:cNvSpPr>
            <a:spLocks noGrp="1"/>
          </p:cNvSpPr>
          <p:nvPr>
            <p:ph idx="1"/>
          </p:nvPr>
        </p:nvSpPr>
        <p:spPr/>
        <p:txBody>
          <a:bodyPr>
            <a:normAutofit lnSpcReduction="10000"/>
          </a:bodyPr>
          <a:lstStyle/>
          <a:p>
            <a:r>
              <a:rPr lang="en-NZ" dirty="0"/>
              <a:t>A </a:t>
            </a:r>
            <a:r>
              <a:rPr lang="en-NZ" b="1" dirty="0"/>
              <a:t>pulse</a:t>
            </a:r>
            <a:r>
              <a:rPr lang="en-NZ" dirty="0"/>
              <a:t> is a single disturbance that transfers energy over a </a:t>
            </a:r>
            <a:r>
              <a:rPr lang="en-NZ" dirty="0" smtClean="0"/>
              <a:t>distance</a:t>
            </a:r>
            <a:endParaRPr lang="en-AU" dirty="0"/>
          </a:p>
          <a:p>
            <a:r>
              <a:rPr lang="en-NZ" dirty="0"/>
              <a:t>An </a:t>
            </a:r>
            <a:r>
              <a:rPr lang="en-NZ" b="1" dirty="0"/>
              <a:t>oscillation</a:t>
            </a:r>
            <a:r>
              <a:rPr lang="en-NZ" dirty="0"/>
              <a:t> is a periodic (regularly repeating) </a:t>
            </a:r>
            <a:r>
              <a:rPr lang="en-NZ" dirty="0" smtClean="0"/>
              <a:t>disturbance</a:t>
            </a:r>
            <a:endParaRPr lang="en-AU" dirty="0"/>
          </a:p>
          <a:p>
            <a:r>
              <a:rPr lang="en-NZ" dirty="0"/>
              <a:t>A </a:t>
            </a:r>
            <a:r>
              <a:rPr lang="en-NZ" b="1" dirty="0"/>
              <a:t>wave</a:t>
            </a:r>
            <a:r>
              <a:rPr lang="en-NZ" dirty="0"/>
              <a:t> is a periodic disturbance that transfers energy over a distance without any net transfer of the </a:t>
            </a:r>
            <a:r>
              <a:rPr lang="en-NZ" dirty="0" smtClean="0"/>
              <a:t>medium</a:t>
            </a:r>
            <a:r>
              <a:rPr lang="en-NZ" dirty="0"/>
              <a:t> </a:t>
            </a:r>
            <a:endParaRPr lang="en-AU" dirty="0"/>
          </a:p>
          <a:p>
            <a:r>
              <a:rPr lang="en-NZ" b="1" dirty="0"/>
              <a:t>Mechanical waves </a:t>
            </a:r>
            <a:r>
              <a:rPr lang="en-NZ" dirty="0"/>
              <a:t>(e.g. sound, water waves) travel through a medium (e.g. air, water</a:t>
            </a:r>
            <a:r>
              <a:rPr lang="en-NZ" dirty="0" smtClean="0"/>
              <a:t>)</a:t>
            </a:r>
            <a:endParaRPr lang="en-NZ" dirty="0"/>
          </a:p>
          <a:p>
            <a:r>
              <a:rPr lang="en-NZ" b="1" dirty="0" smtClean="0"/>
              <a:t>Electromagnetic </a:t>
            </a:r>
            <a:r>
              <a:rPr lang="en-NZ" b="1" dirty="0"/>
              <a:t>waves </a:t>
            </a:r>
            <a:r>
              <a:rPr lang="en-NZ" dirty="0"/>
              <a:t>(e.g. light, X-rays, UV rays) do not require a medium to </a:t>
            </a:r>
            <a:r>
              <a:rPr lang="en-NZ" dirty="0" smtClean="0"/>
              <a:t>propagate</a:t>
            </a:r>
            <a:endParaRPr lang="en-AU" dirty="0"/>
          </a:p>
        </p:txBody>
      </p:sp>
    </p:spTree>
    <p:extLst>
      <p:ext uri="{BB962C8B-B14F-4D97-AF65-F5344CB8AC3E}">
        <p14:creationId xmlns:p14="http://schemas.microsoft.com/office/powerpoint/2010/main" val="256665195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8219" y="4691529"/>
            <a:ext cx="6793656" cy="19492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Reference Circle</a:t>
            </a:r>
            <a:endParaRPr lang="en-US" dirty="0"/>
          </a:p>
        </p:txBody>
      </p:sp>
      <p:sp>
        <p:nvSpPr>
          <p:cNvPr id="3" name="Content Placeholder 2"/>
          <p:cNvSpPr>
            <a:spLocks noGrp="1"/>
          </p:cNvSpPr>
          <p:nvPr>
            <p:ph idx="1"/>
          </p:nvPr>
        </p:nvSpPr>
        <p:spPr>
          <a:xfrm>
            <a:off x="549275" y="1444533"/>
            <a:ext cx="8042276" cy="3351585"/>
          </a:xfrm>
        </p:spPr>
        <p:txBody>
          <a:bodyPr>
            <a:normAutofit fontScale="92500" lnSpcReduction="10000"/>
          </a:bodyPr>
          <a:lstStyle/>
          <a:p>
            <a:r>
              <a:rPr lang="en-GB" dirty="0"/>
              <a:t>The </a:t>
            </a:r>
            <a:r>
              <a:rPr lang="en-GB" b="1" dirty="0"/>
              <a:t>reference circle </a:t>
            </a:r>
            <a:r>
              <a:rPr lang="en-GB" dirty="0"/>
              <a:t>is used to understand </a:t>
            </a:r>
            <a:r>
              <a:rPr lang="en-GB" dirty="0" smtClean="0"/>
              <a:t>SHM</a:t>
            </a:r>
          </a:p>
          <a:p>
            <a:r>
              <a:rPr lang="en-GB" dirty="0" smtClean="0"/>
              <a:t> </a:t>
            </a:r>
            <a:r>
              <a:rPr lang="en-GB" dirty="0"/>
              <a:t>We consider the motion of an object moving with uniform circular motion, and project this motion into one </a:t>
            </a:r>
            <a:r>
              <a:rPr lang="en-GB" dirty="0" smtClean="0"/>
              <a:t>dimension </a:t>
            </a:r>
            <a:endParaRPr lang="en-AU" dirty="0"/>
          </a:p>
          <a:p>
            <a:r>
              <a:rPr lang="en-GB" dirty="0"/>
              <a:t>The amplitude, x</a:t>
            </a:r>
            <a:r>
              <a:rPr lang="en-GB" baseline="-25000" dirty="0"/>
              <a:t>0</a:t>
            </a:r>
            <a:r>
              <a:rPr lang="en-GB" dirty="0"/>
              <a:t>, of the SHM is given by the radius of the </a:t>
            </a:r>
            <a:r>
              <a:rPr lang="en-GB" dirty="0" smtClean="0"/>
              <a:t>circle</a:t>
            </a:r>
            <a:endParaRPr lang="en-AU" dirty="0"/>
          </a:p>
          <a:p>
            <a:r>
              <a:rPr lang="en-GB" dirty="0"/>
              <a:t>The angular frequency, w, of SHM is given by the angular velocity of the object in the reference </a:t>
            </a:r>
            <a:r>
              <a:rPr lang="en-GB" dirty="0" smtClean="0"/>
              <a:t>circle </a:t>
            </a:r>
            <a:endParaRPr lang="en-AU"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928219" y="4713696"/>
            <a:ext cx="6793656" cy="1936192"/>
          </a:xfrm>
          <a:prstGeom prst="rect">
            <a:avLst/>
          </a:prstGeom>
        </p:spPr>
      </p:pic>
    </p:spTree>
    <p:extLst>
      <p:ext uri="{BB962C8B-B14F-4D97-AF65-F5344CB8AC3E}">
        <p14:creationId xmlns:p14="http://schemas.microsoft.com/office/powerpoint/2010/main" val="335415884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Displacement in SHM</a:t>
            </a:r>
            <a:endParaRPr lang="en-US" dirty="0"/>
          </a:p>
        </p:txBody>
      </p:sp>
      <p:sp>
        <p:nvSpPr>
          <p:cNvPr id="3" name="Content Placeholder 2"/>
          <p:cNvSpPr>
            <a:spLocks noGrp="1"/>
          </p:cNvSpPr>
          <p:nvPr>
            <p:ph idx="1"/>
          </p:nvPr>
        </p:nvSpPr>
        <p:spPr/>
        <p:txBody>
          <a:bodyPr>
            <a:normAutofit lnSpcReduction="10000"/>
          </a:bodyPr>
          <a:lstStyle/>
          <a:p>
            <a:r>
              <a:rPr lang="en-GB" dirty="0"/>
              <a:t>The displacement of an object </a:t>
            </a:r>
            <a:r>
              <a:rPr lang="en-GB" dirty="0" smtClean="0"/>
              <a:t>in </a:t>
            </a:r>
            <a:r>
              <a:rPr lang="en-GB" dirty="0"/>
              <a:t>SHM is given by the vertical </a:t>
            </a:r>
            <a:r>
              <a:rPr lang="en-GB" dirty="0" smtClean="0"/>
              <a:t>component </a:t>
            </a:r>
            <a:r>
              <a:rPr lang="en-GB" dirty="0"/>
              <a:t>of the displacement of an </a:t>
            </a:r>
            <a:r>
              <a:rPr lang="en-GB" dirty="0" smtClean="0"/>
              <a:t>object </a:t>
            </a:r>
            <a:r>
              <a:rPr lang="en-GB" dirty="0"/>
              <a:t>moving in the reference </a:t>
            </a:r>
            <a:r>
              <a:rPr lang="en-GB" dirty="0" smtClean="0"/>
              <a:t>circle</a:t>
            </a:r>
            <a:endParaRPr lang="en-AU" dirty="0"/>
          </a:p>
          <a:p>
            <a:pPr marL="0" indent="0" algn="ctr">
              <a:buNone/>
            </a:pPr>
            <a:r>
              <a:rPr lang="en-GB" dirty="0" smtClean="0"/>
              <a:t>x </a:t>
            </a:r>
            <a:r>
              <a:rPr lang="en-GB" dirty="0"/>
              <a:t>= </a:t>
            </a:r>
            <a:r>
              <a:rPr lang="en-GB" dirty="0" smtClean="0"/>
              <a:t>x</a:t>
            </a:r>
            <a:r>
              <a:rPr lang="en-GB" baseline="-25000" dirty="0" smtClean="0"/>
              <a:t>0</a:t>
            </a:r>
            <a:r>
              <a:rPr lang="en-GB" dirty="0" smtClean="0"/>
              <a:t>cos</a:t>
            </a:r>
            <a:r>
              <a:rPr lang="en-GB" dirty="0" smtClean="0">
                <a:latin typeface="Symbol" charset="2"/>
                <a:cs typeface="Symbol" charset="2"/>
              </a:rPr>
              <a:t>q      </a:t>
            </a:r>
            <a:r>
              <a:rPr lang="en-GB" dirty="0" smtClean="0"/>
              <a:t> </a:t>
            </a:r>
            <a:r>
              <a:rPr lang="en-GB" dirty="0" smtClean="0">
                <a:solidFill>
                  <a:schemeClr val="bg1">
                    <a:lumMod val="50000"/>
                  </a:schemeClr>
                </a:solidFill>
              </a:rPr>
              <a:t>[</a:t>
            </a:r>
            <a:r>
              <a:rPr lang="en-GB" dirty="0">
                <a:solidFill>
                  <a:schemeClr val="bg1">
                    <a:lumMod val="50000"/>
                  </a:schemeClr>
                </a:solidFill>
              </a:rPr>
              <a:t>or x = x</a:t>
            </a:r>
            <a:r>
              <a:rPr lang="en-GB" baseline="-25000" dirty="0">
                <a:solidFill>
                  <a:schemeClr val="bg1">
                    <a:lumMod val="50000"/>
                  </a:schemeClr>
                </a:solidFill>
              </a:rPr>
              <a:t>0</a:t>
            </a:r>
            <a:r>
              <a:rPr lang="en-GB" dirty="0">
                <a:solidFill>
                  <a:schemeClr val="bg1">
                    <a:lumMod val="50000"/>
                  </a:schemeClr>
                </a:solidFill>
              </a:rPr>
              <a:t>sin</a:t>
            </a:r>
            <a:r>
              <a:rPr lang="en-GB" dirty="0">
                <a:solidFill>
                  <a:schemeClr val="bg1">
                    <a:lumMod val="50000"/>
                  </a:schemeClr>
                </a:solidFill>
                <a:latin typeface="Symbol" charset="2"/>
                <a:cs typeface="Symbol" charset="2"/>
              </a:rPr>
              <a:t>q</a:t>
            </a:r>
            <a:r>
              <a:rPr lang="en-GB" dirty="0">
                <a:solidFill>
                  <a:schemeClr val="bg1">
                    <a:lumMod val="50000"/>
                  </a:schemeClr>
                </a:solidFill>
              </a:rPr>
              <a:t> </a:t>
            </a:r>
            <a:r>
              <a:rPr lang="en-GB" dirty="0" smtClean="0">
                <a:solidFill>
                  <a:schemeClr val="bg1">
                    <a:lumMod val="50000"/>
                  </a:schemeClr>
                </a:solidFill>
              </a:rPr>
              <a:t>(starting </a:t>
            </a:r>
            <a:r>
              <a:rPr lang="en-GB" dirty="0">
                <a:solidFill>
                  <a:schemeClr val="bg1">
                    <a:lumMod val="50000"/>
                  </a:schemeClr>
                </a:solidFill>
              </a:rPr>
              <a:t>at </a:t>
            </a:r>
            <a:r>
              <a:rPr lang="en-GB" dirty="0" smtClean="0">
                <a:solidFill>
                  <a:schemeClr val="bg1">
                    <a:lumMod val="50000"/>
                  </a:schemeClr>
                </a:solidFill>
              </a:rPr>
              <a:t>3 o’clock)]</a:t>
            </a:r>
            <a:endParaRPr lang="en-AU" dirty="0">
              <a:solidFill>
                <a:schemeClr val="bg1">
                  <a:lumMod val="50000"/>
                </a:schemeClr>
              </a:solidFill>
            </a:endParaRPr>
          </a:p>
          <a:p>
            <a:pPr marL="0" indent="0">
              <a:buNone/>
            </a:pPr>
            <a:r>
              <a:rPr lang="en-GB" dirty="0"/>
              <a:t>Since </a:t>
            </a:r>
            <a:r>
              <a:rPr lang="en-GB" dirty="0">
                <a:latin typeface="Symbol" charset="2"/>
                <a:cs typeface="Symbol" charset="2"/>
              </a:rPr>
              <a:t>w</a:t>
            </a:r>
            <a:r>
              <a:rPr lang="en-GB" dirty="0"/>
              <a:t> = </a:t>
            </a:r>
            <a:r>
              <a:rPr lang="en-GB" dirty="0">
                <a:latin typeface="Symbol" charset="2"/>
                <a:cs typeface="Symbol" charset="2"/>
              </a:rPr>
              <a:t>q</a:t>
            </a:r>
            <a:r>
              <a:rPr lang="en-GB" dirty="0"/>
              <a:t>/t </a:t>
            </a:r>
            <a:r>
              <a:rPr lang="en-GB" dirty="0" smtClean="0"/>
              <a:t>  or   </a:t>
            </a:r>
            <a:r>
              <a:rPr lang="en-GB" dirty="0" smtClean="0">
                <a:latin typeface="Symbol" charset="2"/>
                <a:cs typeface="Symbol" charset="2"/>
              </a:rPr>
              <a:t>q</a:t>
            </a:r>
            <a:r>
              <a:rPr lang="en-GB" dirty="0" smtClean="0"/>
              <a:t> </a:t>
            </a:r>
            <a:r>
              <a:rPr lang="en-GB" dirty="0"/>
              <a:t>= </a:t>
            </a:r>
            <a:r>
              <a:rPr lang="en-GB" dirty="0" err="1" smtClean="0">
                <a:latin typeface="Symbol" charset="2"/>
                <a:cs typeface="Symbol" charset="2"/>
              </a:rPr>
              <a:t>w</a:t>
            </a:r>
            <a:r>
              <a:rPr lang="en-GB" dirty="0" err="1" smtClean="0"/>
              <a:t>t</a:t>
            </a:r>
            <a:endParaRPr lang="en-AU" dirty="0"/>
          </a:p>
          <a:p>
            <a:pPr marL="0" indent="0" algn="ctr">
              <a:buNone/>
            </a:pPr>
            <a:r>
              <a:rPr lang="en-GB" dirty="0"/>
              <a:t>x = </a:t>
            </a:r>
            <a:r>
              <a:rPr lang="en-GB" dirty="0" smtClean="0"/>
              <a:t>x</a:t>
            </a:r>
            <a:r>
              <a:rPr lang="en-GB" baseline="-25000" dirty="0" smtClean="0"/>
              <a:t>0</a:t>
            </a:r>
            <a:r>
              <a:rPr lang="en-GB" dirty="0" smtClean="0"/>
              <a:t>cos</a:t>
            </a:r>
            <a:r>
              <a:rPr lang="en-GB" dirty="0"/>
              <a:t>(</a:t>
            </a:r>
            <a:r>
              <a:rPr lang="en-GB" dirty="0" err="1">
                <a:latin typeface="Symbol" charset="2"/>
                <a:cs typeface="Symbol" charset="2"/>
              </a:rPr>
              <a:t>w</a:t>
            </a:r>
            <a:r>
              <a:rPr lang="en-GB" dirty="0" err="1"/>
              <a:t>t</a:t>
            </a:r>
            <a:r>
              <a:rPr lang="en-GB" dirty="0"/>
              <a:t>)      </a:t>
            </a:r>
            <a:r>
              <a:rPr lang="en-GB" dirty="0">
                <a:solidFill>
                  <a:schemeClr val="bg1">
                    <a:lumMod val="50000"/>
                  </a:schemeClr>
                </a:solidFill>
              </a:rPr>
              <a:t>[or x = </a:t>
            </a:r>
            <a:r>
              <a:rPr lang="en-GB" dirty="0" smtClean="0">
                <a:solidFill>
                  <a:schemeClr val="bg1">
                    <a:lumMod val="50000"/>
                  </a:schemeClr>
                </a:solidFill>
              </a:rPr>
              <a:t>x</a:t>
            </a:r>
            <a:r>
              <a:rPr lang="en-GB" baseline="-25000" dirty="0" smtClean="0">
                <a:solidFill>
                  <a:schemeClr val="bg1">
                    <a:lumMod val="50000"/>
                  </a:schemeClr>
                </a:solidFill>
              </a:rPr>
              <a:t>0</a:t>
            </a:r>
            <a:r>
              <a:rPr lang="en-GB" dirty="0" smtClean="0">
                <a:solidFill>
                  <a:schemeClr val="bg1">
                    <a:lumMod val="50000"/>
                  </a:schemeClr>
                </a:solidFill>
              </a:rPr>
              <a:t>sin</a:t>
            </a:r>
            <a:r>
              <a:rPr lang="en-GB" dirty="0">
                <a:solidFill>
                  <a:schemeClr val="bg1">
                    <a:lumMod val="50000"/>
                  </a:schemeClr>
                </a:solidFill>
              </a:rPr>
              <a:t>(</a:t>
            </a:r>
            <a:r>
              <a:rPr lang="en-GB" dirty="0" err="1">
                <a:solidFill>
                  <a:schemeClr val="bg1">
                    <a:lumMod val="50000"/>
                  </a:schemeClr>
                </a:solidFill>
                <a:latin typeface="Symbol" charset="2"/>
                <a:cs typeface="Symbol" charset="2"/>
              </a:rPr>
              <a:t>w</a:t>
            </a:r>
            <a:r>
              <a:rPr lang="en-GB" dirty="0" err="1">
                <a:solidFill>
                  <a:schemeClr val="bg1">
                    <a:lumMod val="50000"/>
                  </a:schemeClr>
                </a:solidFill>
              </a:rPr>
              <a:t>t</a:t>
            </a:r>
            <a:r>
              <a:rPr lang="en-GB" dirty="0" smtClean="0">
                <a:solidFill>
                  <a:schemeClr val="bg1">
                    <a:lumMod val="50000"/>
                  </a:schemeClr>
                </a:solidFill>
              </a:rPr>
              <a:t>)]</a:t>
            </a:r>
            <a:r>
              <a:rPr lang="en-GB" dirty="0" smtClean="0"/>
              <a:t> </a:t>
            </a:r>
            <a:endParaRPr lang="en-AU" dirty="0" smtClean="0"/>
          </a:p>
          <a:p>
            <a:pPr marL="0" indent="0">
              <a:buNone/>
            </a:pPr>
            <a:r>
              <a:rPr lang="en-GB" sz="1900" dirty="0" smtClean="0"/>
              <a:t>x</a:t>
            </a:r>
            <a:r>
              <a:rPr lang="en-GB" sz="1900" baseline="-25000" dirty="0" smtClean="0"/>
              <a:t>0</a:t>
            </a:r>
            <a:r>
              <a:rPr lang="en-GB" sz="1900" dirty="0" smtClean="0"/>
              <a:t> </a:t>
            </a:r>
            <a:r>
              <a:rPr lang="en-GB" sz="1900" dirty="0"/>
              <a:t>= amplitude of SHM, m</a:t>
            </a:r>
            <a:endParaRPr lang="en-AU" sz="1900" dirty="0"/>
          </a:p>
          <a:p>
            <a:pPr marL="0" indent="0">
              <a:buNone/>
            </a:pPr>
            <a:r>
              <a:rPr lang="en-GB" sz="1900" dirty="0">
                <a:latin typeface="Symbol" charset="2"/>
                <a:cs typeface="Symbol" charset="2"/>
              </a:rPr>
              <a:t>w</a:t>
            </a:r>
            <a:r>
              <a:rPr lang="en-GB" sz="1900" dirty="0"/>
              <a:t> = angular velocity, rad.s</a:t>
            </a:r>
            <a:r>
              <a:rPr lang="en-GB" sz="1900" baseline="30000" dirty="0"/>
              <a:t>-1</a:t>
            </a:r>
            <a:r>
              <a:rPr lang="en-GB" sz="1900" dirty="0"/>
              <a:t> </a:t>
            </a:r>
            <a:endParaRPr lang="en-AU" sz="1900" dirty="0"/>
          </a:p>
          <a:p>
            <a:pPr marL="0" indent="0">
              <a:buNone/>
            </a:pPr>
            <a:r>
              <a:rPr lang="en-GB" sz="1900" dirty="0"/>
              <a:t>x = displacement of the object in SHM, m</a:t>
            </a:r>
            <a:endParaRPr lang="en-AU" sz="1900" dirty="0"/>
          </a:p>
          <a:p>
            <a:pPr marL="0" indent="0">
              <a:buNone/>
            </a:pPr>
            <a:r>
              <a:rPr lang="en-GB" sz="1900" dirty="0">
                <a:latin typeface="Symbol" charset="2"/>
                <a:cs typeface="Symbol" charset="2"/>
              </a:rPr>
              <a:t>q</a:t>
            </a:r>
            <a:r>
              <a:rPr lang="en-GB" sz="1900" dirty="0"/>
              <a:t> = angle from starting position, rad</a:t>
            </a:r>
            <a:endParaRPr lang="en-AU" sz="1900" dirty="0"/>
          </a:p>
          <a:p>
            <a:pPr marL="0" indent="0">
              <a:buNone/>
            </a:pPr>
            <a:endParaRPr lang="en-AU" dirty="0"/>
          </a:p>
        </p:txBody>
      </p:sp>
    </p:spTree>
    <p:extLst>
      <p:ext uri="{BB962C8B-B14F-4D97-AF65-F5344CB8AC3E}">
        <p14:creationId xmlns:p14="http://schemas.microsoft.com/office/powerpoint/2010/main" val="247329440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in SHM</a:t>
            </a:r>
            <a:endParaRPr lang="en-US" dirty="0"/>
          </a:p>
        </p:txBody>
      </p:sp>
      <p:sp>
        <p:nvSpPr>
          <p:cNvPr id="3" name="Content Placeholder 2"/>
          <p:cNvSpPr>
            <a:spLocks noGrp="1"/>
          </p:cNvSpPr>
          <p:nvPr>
            <p:ph idx="1"/>
          </p:nvPr>
        </p:nvSpPr>
        <p:spPr/>
        <p:txBody>
          <a:bodyPr>
            <a:normAutofit/>
          </a:bodyPr>
          <a:lstStyle/>
          <a:p>
            <a:r>
              <a:rPr lang="en-US" dirty="0" smtClean="0"/>
              <a:t>The </a:t>
            </a:r>
            <a:r>
              <a:rPr lang="en-GB" dirty="0"/>
              <a:t>velocity of an object moving in SHM </a:t>
            </a:r>
            <a:r>
              <a:rPr lang="en-GB" dirty="0" smtClean="0"/>
              <a:t>is </a:t>
            </a:r>
            <a:r>
              <a:rPr lang="en-GB" dirty="0"/>
              <a:t>given by the vertical component of </a:t>
            </a:r>
            <a:r>
              <a:rPr lang="en-GB" dirty="0" smtClean="0"/>
              <a:t>the </a:t>
            </a:r>
            <a:r>
              <a:rPr lang="en-GB" dirty="0"/>
              <a:t>velocity of an object moving in the </a:t>
            </a:r>
            <a:r>
              <a:rPr lang="en-GB" dirty="0" smtClean="0"/>
              <a:t>reference </a:t>
            </a:r>
            <a:r>
              <a:rPr lang="en-GB" dirty="0"/>
              <a:t>circle</a:t>
            </a:r>
            <a:r>
              <a:rPr lang="en-AU" dirty="0"/>
              <a:t> </a:t>
            </a:r>
            <a:endParaRPr lang="en-AU" dirty="0" smtClean="0"/>
          </a:p>
          <a:p>
            <a:pPr marL="0" indent="0" algn="ctr">
              <a:buNone/>
            </a:pPr>
            <a:r>
              <a:rPr lang="en-GB" dirty="0"/>
              <a:t>v = -x</a:t>
            </a:r>
            <a:r>
              <a:rPr lang="en-GB" baseline="-25000" dirty="0"/>
              <a:t>0</a:t>
            </a:r>
            <a:r>
              <a:rPr lang="en-GB" dirty="0">
                <a:latin typeface="Symbol" charset="2"/>
                <a:cs typeface="Symbol" charset="2"/>
              </a:rPr>
              <a:t>w</a:t>
            </a:r>
            <a:r>
              <a:rPr lang="en-GB" dirty="0"/>
              <a:t>sin(</a:t>
            </a:r>
            <a:r>
              <a:rPr lang="en-GB" dirty="0" err="1">
                <a:latin typeface="Symbol" charset="2"/>
                <a:cs typeface="Symbol" charset="2"/>
              </a:rPr>
              <a:t>w</a:t>
            </a:r>
            <a:r>
              <a:rPr lang="en-GB" dirty="0" err="1"/>
              <a:t>t</a:t>
            </a:r>
            <a:r>
              <a:rPr lang="en-GB" dirty="0"/>
              <a:t>)      [or v = </a:t>
            </a:r>
            <a:r>
              <a:rPr lang="en-GB" dirty="0" smtClean="0"/>
              <a:t>x</a:t>
            </a:r>
            <a:r>
              <a:rPr lang="en-GB" baseline="-25000" dirty="0" smtClean="0"/>
              <a:t>0</a:t>
            </a:r>
            <a:r>
              <a:rPr lang="en-GB" dirty="0" smtClean="0">
                <a:latin typeface="Symbol" charset="2"/>
                <a:cs typeface="Symbol" charset="2"/>
              </a:rPr>
              <a:t>w</a:t>
            </a:r>
            <a:r>
              <a:rPr lang="en-GB" dirty="0" smtClean="0"/>
              <a:t>cos</a:t>
            </a:r>
            <a:r>
              <a:rPr lang="en-GB" dirty="0"/>
              <a:t>(</a:t>
            </a:r>
            <a:r>
              <a:rPr lang="en-GB" dirty="0" err="1">
                <a:latin typeface="Symbol" charset="2"/>
                <a:cs typeface="Symbol" charset="2"/>
              </a:rPr>
              <a:t>w</a:t>
            </a:r>
            <a:r>
              <a:rPr lang="en-GB" dirty="0" err="1"/>
              <a:t>t</a:t>
            </a:r>
            <a:r>
              <a:rPr lang="en-GB" dirty="0"/>
              <a:t>)</a:t>
            </a:r>
            <a:r>
              <a:rPr lang="en-GB" dirty="0" smtClean="0"/>
              <a:t>]</a:t>
            </a:r>
            <a:endParaRPr lang="en-AU" dirty="0"/>
          </a:p>
          <a:p>
            <a:r>
              <a:rPr lang="en-GB" dirty="0"/>
              <a:t>These equations can also be </a:t>
            </a:r>
            <a:r>
              <a:rPr lang="en-GB" dirty="0" smtClean="0"/>
              <a:t>written</a:t>
            </a:r>
            <a:endParaRPr lang="en-AU" dirty="0"/>
          </a:p>
          <a:p>
            <a:pPr marL="0" indent="0" algn="ctr">
              <a:buNone/>
            </a:pPr>
            <a:r>
              <a:rPr lang="en-GB" dirty="0"/>
              <a:t>v = -v</a:t>
            </a:r>
            <a:r>
              <a:rPr lang="en-GB" baseline="-25000" dirty="0"/>
              <a:t>0</a:t>
            </a:r>
            <a:r>
              <a:rPr lang="en-GB" dirty="0"/>
              <a:t>sin(</a:t>
            </a:r>
            <a:r>
              <a:rPr lang="en-GB" dirty="0" err="1">
                <a:latin typeface="Symbol" charset="2"/>
                <a:cs typeface="Symbol" charset="2"/>
              </a:rPr>
              <a:t>w</a:t>
            </a:r>
            <a:r>
              <a:rPr lang="en-GB" dirty="0" err="1"/>
              <a:t>t</a:t>
            </a:r>
            <a:r>
              <a:rPr lang="en-GB" dirty="0"/>
              <a:t>)      [or v = </a:t>
            </a:r>
            <a:r>
              <a:rPr lang="en-GB" dirty="0" smtClean="0"/>
              <a:t>v</a:t>
            </a:r>
            <a:r>
              <a:rPr lang="en-GB" baseline="-25000" dirty="0" smtClean="0"/>
              <a:t>0</a:t>
            </a:r>
            <a:r>
              <a:rPr lang="en-GB" dirty="0" smtClean="0"/>
              <a:t>cos</a:t>
            </a:r>
            <a:r>
              <a:rPr lang="en-GB" dirty="0"/>
              <a:t>(</a:t>
            </a:r>
            <a:r>
              <a:rPr lang="en-GB" dirty="0" err="1">
                <a:latin typeface="Symbol" charset="2"/>
                <a:cs typeface="Symbol" charset="2"/>
              </a:rPr>
              <a:t>w</a:t>
            </a:r>
            <a:r>
              <a:rPr lang="en-GB" dirty="0" err="1"/>
              <a:t>t</a:t>
            </a:r>
            <a:r>
              <a:rPr lang="en-GB" dirty="0"/>
              <a:t>)</a:t>
            </a:r>
            <a:r>
              <a:rPr lang="en-GB" dirty="0" smtClean="0"/>
              <a:t>]</a:t>
            </a:r>
            <a:endParaRPr lang="en-AU" dirty="0"/>
          </a:p>
          <a:p>
            <a:r>
              <a:rPr lang="en-GB" dirty="0"/>
              <a:t>Where v</a:t>
            </a:r>
            <a:r>
              <a:rPr lang="en-GB" baseline="-25000" dirty="0"/>
              <a:t>0</a:t>
            </a:r>
            <a:r>
              <a:rPr lang="en-GB" dirty="0"/>
              <a:t> = wx</a:t>
            </a:r>
            <a:r>
              <a:rPr lang="en-GB" baseline="-25000" dirty="0"/>
              <a:t>0</a:t>
            </a:r>
            <a:r>
              <a:rPr lang="en-GB" dirty="0"/>
              <a:t> and v</a:t>
            </a:r>
            <a:r>
              <a:rPr lang="en-GB" baseline="-25000" dirty="0"/>
              <a:t>0</a:t>
            </a:r>
            <a:r>
              <a:rPr lang="en-GB" dirty="0"/>
              <a:t> is the maximum velocity</a:t>
            </a:r>
            <a:r>
              <a:rPr lang="en-AU" dirty="0"/>
              <a:t> </a:t>
            </a:r>
            <a:endParaRPr lang="en-US" dirty="0"/>
          </a:p>
        </p:txBody>
      </p:sp>
    </p:spTree>
    <p:extLst>
      <p:ext uri="{BB962C8B-B14F-4D97-AF65-F5344CB8AC3E}">
        <p14:creationId xmlns:p14="http://schemas.microsoft.com/office/powerpoint/2010/main" val="146328820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07576"/>
            <a:ext cx="8636000" cy="1336956"/>
          </a:xfrm>
        </p:spPr>
        <p:txBody>
          <a:bodyPr/>
          <a:lstStyle/>
          <a:p>
            <a:r>
              <a:rPr lang="en-US" dirty="0" smtClean="0"/>
              <a:t>Another Equation for Velocity</a:t>
            </a:r>
            <a:endParaRPr lang="en-US" dirty="0"/>
          </a:p>
        </p:txBody>
      </p:sp>
      <p:sp>
        <p:nvSpPr>
          <p:cNvPr id="3" name="Content Placeholder 2"/>
          <p:cNvSpPr>
            <a:spLocks noGrp="1"/>
          </p:cNvSpPr>
          <p:nvPr>
            <p:ph idx="1"/>
          </p:nvPr>
        </p:nvSpPr>
        <p:spPr>
          <a:xfrm>
            <a:off x="254000" y="1444532"/>
            <a:ext cx="8636000" cy="5413467"/>
          </a:xfrm>
        </p:spPr>
        <p:txBody>
          <a:bodyPr>
            <a:normAutofit fontScale="92500" lnSpcReduction="10000"/>
          </a:bodyPr>
          <a:lstStyle/>
          <a:p>
            <a:r>
              <a:rPr lang="en-GB" dirty="0"/>
              <a:t>The velocity of an object moving with SHM is given by </a:t>
            </a:r>
            <a:r>
              <a:rPr lang="en-GB" dirty="0" smtClean="0"/>
              <a:t>         v </a:t>
            </a:r>
            <a:r>
              <a:rPr lang="en-GB" dirty="0"/>
              <a:t>= -x</a:t>
            </a:r>
            <a:r>
              <a:rPr lang="en-GB" baseline="-25000" dirty="0"/>
              <a:t>0</a:t>
            </a:r>
            <a:r>
              <a:rPr lang="en-GB" dirty="0">
                <a:latin typeface="Symbol" charset="2"/>
                <a:cs typeface="Symbol" charset="2"/>
              </a:rPr>
              <a:t>w</a:t>
            </a:r>
            <a:r>
              <a:rPr lang="en-GB" dirty="0"/>
              <a:t>sin(</a:t>
            </a:r>
            <a:r>
              <a:rPr lang="en-GB" dirty="0" err="1">
                <a:latin typeface="Symbol" charset="2"/>
                <a:cs typeface="Symbol" charset="2"/>
              </a:rPr>
              <a:t>w</a:t>
            </a:r>
            <a:r>
              <a:rPr lang="en-GB" dirty="0" err="1"/>
              <a:t>t</a:t>
            </a:r>
            <a:r>
              <a:rPr lang="en-GB" dirty="0" smtClean="0"/>
              <a:t>)</a:t>
            </a:r>
            <a:endParaRPr lang="en-AU" dirty="0"/>
          </a:p>
          <a:p>
            <a:r>
              <a:rPr lang="en-GB" dirty="0"/>
              <a:t>Since sin</a:t>
            </a:r>
            <a:r>
              <a:rPr lang="en-GB" baseline="30000" dirty="0"/>
              <a:t>2</a:t>
            </a:r>
            <a:r>
              <a:rPr lang="en-GB" dirty="0">
                <a:latin typeface="Symbol" charset="2"/>
                <a:cs typeface="Symbol" charset="2"/>
              </a:rPr>
              <a:t>q</a:t>
            </a:r>
            <a:r>
              <a:rPr lang="en-GB" dirty="0"/>
              <a:t> + cos</a:t>
            </a:r>
            <a:r>
              <a:rPr lang="en-GB" baseline="30000" dirty="0"/>
              <a:t>2</a:t>
            </a:r>
            <a:r>
              <a:rPr lang="en-GB" dirty="0">
                <a:latin typeface="Symbol" charset="2"/>
                <a:cs typeface="Symbol" charset="2"/>
              </a:rPr>
              <a:t>q</a:t>
            </a:r>
            <a:r>
              <a:rPr lang="en-GB" dirty="0"/>
              <a:t> = 1   or   </a:t>
            </a:r>
            <a:r>
              <a:rPr lang="en-GB" dirty="0" err="1"/>
              <a:t>sin</a:t>
            </a:r>
            <a:r>
              <a:rPr lang="en-GB" dirty="0" err="1">
                <a:latin typeface="Symbol" charset="2"/>
                <a:cs typeface="Symbol" charset="2"/>
              </a:rPr>
              <a:t>q</a:t>
            </a:r>
            <a:r>
              <a:rPr lang="en-GB" dirty="0"/>
              <a:t> = √(1 - </a:t>
            </a:r>
            <a:r>
              <a:rPr lang="en-GB" dirty="0" smtClean="0"/>
              <a:t>cos</a:t>
            </a:r>
            <a:r>
              <a:rPr lang="en-GB" baseline="30000" dirty="0" smtClean="0"/>
              <a:t>2</a:t>
            </a:r>
            <a:r>
              <a:rPr lang="en-GB" dirty="0" smtClean="0">
                <a:latin typeface="Symbol" charset="2"/>
                <a:cs typeface="Symbol" charset="2"/>
              </a:rPr>
              <a:t>q</a:t>
            </a:r>
            <a:r>
              <a:rPr lang="en-GB" dirty="0" smtClean="0"/>
              <a:t>)</a:t>
            </a:r>
            <a:endParaRPr lang="en-AU" dirty="0" smtClean="0"/>
          </a:p>
          <a:p>
            <a:r>
              <a:rPr lang="en-GB" dirty="0" smtClean="0"/>
              <a:t>We can say v = -x</a:t>
            </a:r>
            <a:r>
              <a:rPr lang="en-GB" baseline="-25000" dirty="0" smtClean="0"/>
              <a:t>0</a:t>
            </a:r>
            <a:r>
              <a:rPr lang="en-GB" dirty="0" smtClean="0">
                <a:latin typeface="Symbol" charset="2"/>
                <a:cs typeface="Symbol" charset="2"/>
              </a:rPr>
              <a:t>w</a:t>
            </a:r>
            <a:r>
              <a:rPr lang="en-GB" dirty="0" smtClean="0"/>
              <a:t>√(1 - cos</a:t>
            </a:r>
            <a:r>
              <a:rPr lang="en-GB" baseline="30000" dirty="0" smtClean="0"/>
              <a:t>2</a:t>
            </a:r>
            <a:r>
              <a:rPr lang="en-GB" dirty="0" smtClean="0"/>
              <a:t>(</a:t>
            </a:r>
            <a:r>
              <a:rPr lang="en-GB" dirty="0" err="1" smtClean="0">
                <a:latin typeface="Symbol" charset="2"/>
                <a:cs typeface="Symbol" charset="2"/>
              </a:rPr>
              <a:t>w</a:t>
            </a:r>
            <a:r>
              <a:rPr lang="en-GB" dirty="0" err="1" smtClean="0"/>
              <a:t>t</a:t>
            </a:r>
            <a:r>
              <a:rPr lang="en-GB" dirty="0" smtClean="0"/>
              <a:t>))</a:t>
            </a:r>
            <a:endParaRPr lang="en-AU" dirty="0" smtClean="0"/>
          </a:p>
          <a:p>
            <a:r>
              <a:rPr lang="en-GB" dirty="0" smtClean="0"/>
              <a:t>Putting </a:t>
            </a:r>
            <a:r>
              <a:rPr lang="en-GB" dirty="0"/>
              <a:t>the x</a:t>
            </a:r>
            <a:r>
              <a:rPr lang="en-GB" baseline="-25000" dirty="0"/>
              <a:t>0</a:t>
            </a:r>
            <a:r>
              <a:rPr lang="en-GB" dirty="0"/>
              <a:t> inside the square root sign we get</a:t>
            </a:r>
            <a:endParaRPr lang="en-AU" dirty="0"/>
          </a:p>
          <a:p>
            <a:r>
              <a:rPr lang="en-GB" dirty="0"/>
              <a:t>v = -</a:t>
            </a:r>
            <a:r>
              <a:rPr lang="en-GB" dirty="0">
                <a:latin typeface="Symbol" charset="2"/>
                <a:cs typeface="Symbol" charset="2"/>
              </a:rPr>
              <a:t>w</a:t>
            </a:r>
            <a:r>
              <a:rPr lang="en-GB" dirty="0"/>
              <a:t>√(x</a:t>
            </a:r>
            <a:r>
              <a:rPr lang="en-GB" baseline="-25000" dirty="0"/>
              <a:t>0</a:t>
            </a:r>
            <a:r>
              <a:rPr lang="en-GB" baseline="30000" dirty="0"/>
              <a:t>2</a:t>
            </a:r>
            <a:r>
              <a:rPr lang="en-GB" dirty="0"/>
              <a:t> – x</a:t>
            </a:r>
            <a:r>
              <a:rPr lang="en-GB" baseline="-25000" dirty="0"/>
              <a:t>0</a:t>
            </a:r>
            <a:r>
              <a:rPr lang="en-GB" baseline="30000" dirty="0"/>
              <a:t>2</a:t>
            </a:r>
            <a:r>
              <a:rPr lang="en-GB" dirty="0"/>
              <a:t>cos</a:t>
            </a:r>
            <a:r>
              <a:rPr lang="en-GB" baseline="30000" dirty="0"/>
              <a:t>2</a:t>
            </a:r>
            <a:r>
              <a:rPr lang="en-GB" dirty="0"/>
              <a:t>(</a:t>
            </a:r>
            <a:r>
              <a:rPr lang="en-GB" dirty="0" err="1">
                <a:latin typeface="Symbol" charset="2"/>
                <a:cs typeface="Symbol" charset="2"/>
              </a:rPr>
              <a:t>w</a:t>
            </a:r>
            <a:r>
              <a:rPr lang="en-GB" dirty="0" err="1"/>
              <a:t>t</a:t>
            </a:r>
            <a:r>
              <a:rPr lang="en-GB" dirty="0"/>
              <a:t>)</a:t>
            </a:r>
            <a:r>
              <a:rPr lang="en-GB" dirty="0" smtClean="0"/>
              <a:t>)</a:t>
            </a:r>
            <a:endParaRPr lang="en-AU" dirty="0"/>
          </a:p>
          <a:p>
            <a:r>
              <a:rPr lang="en-GB" dirty="0"/>
              <a:t>Since x = x</a:t>
            </a:r>
            <a:r>
              <a:rPr lang="en-GB" baseline="-25000" dirty="0"/>
              <a:t>0­</a:t>
            </a:r>
            <a:r>
              <a:rPr lang="en-GB" dirty="0"/>
              <a:t>cos(</a:t>
            </a:r>
            <a:r>
              <a:rPr lang="en-GB" dirty="0" err="1">
                <a:latin typeface="Symbol" charset="2"/>
                <a:cs typeface="Symbol" charset="2"/>
              </a:rPr>
              <a:t>w</a:t>
            </a:r>
            <a:r>
              <a:rPr lang="en-GB" dirty="0" err="1"/>
              <a:t>t</a:t>
            </a:r>
            <a:r>
              <a:rPr lang="en-GB" dirty="0" smtClean="0"/>
              <a:t>), another </a:t>
            </a:r>
            <a:r>
              <a:rPr lang="en-GB" dirty="0"/>
              <a:t>equation for velocity in </a:t>
            </a:r>
            <a:r>
              <a:rPr lang="en-GB" dirty="0" smtClean="0"/>
              <a:t>SHM is:</a:t>
            </a:r>
            <a:endParaRPr lang="en-AU" dirty="0"/>
          </a:p>
          <a:p>
            <a:pPr marL="0" indent="0" algn="ctr">
              <a:buNone/>
            </a:pPr>
            <a:r>
              <a:rPr lang="en-GB" dirty="0"/>
              <a:t>v = -</a:t>
            </a:r>
            <a:r>
              <a:rPr lang="en-GB" dirty="0">
                <a:latin typeface="Symbol" charset="2"/>
                <a:cs typeface="Symbol" charset="2"/>
              </a:rPr>
              <a:t>w</a:t>
            </a:r>
            <a:r>
              <a:rPr lang="en-GB" dirty="0"/>
              <a:t>√(x</a:t>
            </a:r>
            <a:r>
              <a:rPr lang="en-GB" baseline="-25000" dirty="0"/>
              <a:t>0</a:t>
            </a:r>
            <a:r>
              <a:rPr lang="en-GB" baseline="30000" dirty="0"/>
              <a:t>2</a:t>
            </a:r>
            <a:r>
              <a:rPr lang="en-GB" dirty="0"/>
              <a:t> – x</a:t>
            </a:r>
            <a:r>
              <a:rPr lang="en-GB" baseline="30000" dirty="0"/>
              <a:t>2</a:t>
            </a:r>
            <a:r>
              <a:rPr lang="en-GB" dirty="0" smtClean="0"/>
              <a:t>)</a:t>
            </a:r>
            <a:endParaRPr lang="en-AU" dirty="0"/>
          </a:p>
          <a:p>
            <a:pPr marL="0" indent="0">
              <a:buNone/>
            </a:pPr>
            <a:r>
              <a:rPr lang="en-GB" sz="1600" dirty="0"/>
              <a:t>x</a:t>
            </a:r>
            <a:r>
              <a:rPr lang="en-GB" sz="1600" baseline="-25000" dirty="0"/>
              <a:t>0</a:t>
            </a:r>
            <a:r>
              <a:rPr lang="en-GB" sz="1600" dirty="0"/>
              <a:t> = amplitude of SHM, </a:t>
            </a:r>
            <a:r>
              <a:rPr lang="en-GB" sz="1600" dirty="0" smtClean="0"/>
              <a:t>m		x </a:t>
            </a:r>
            <a:r>
              <a:rPr lang="en-GB" sz="1600" dirty="0"/>
              <a:t>= displacement of the object in SHM, m</a:t>
            </a:r>
            <a:endParaRPr lang="en-AU" sz="1600" dirty="0"/>
          </a:p>
          <a:p>
            <a:pPr marL="0" indent="0">
              <a:buNone/>
            </a:pPr>
            <a:r>
              <a:rPr lang="en-GB" sz="1600" dirty="0">
                <a:latin typeface="Symbol" charset="2"/>
                <a:cs typeface="Symbol" charset="2"/>
              </a:rPr>
              <a:t>w</a:t>
            </a:r>
            <a:r>
              <a:rPr lang="en-GB" sz="1600" dirty="0"/>
              <a:t> = angular velocity, rad.s</a:t>
            </a:r>
            <a:r>
              <a:rPr lang="en-GB" sz="1600" baseline="30000" dirty="0"/>
              <a:t>-</a:t>
            </a:r>
            <a:r>
              <a:rPr lang="en-GB" sz="1600" baseline="30000" dirty="0" smtClean="0"/>
              <a:t>1		</a:t>
            </a:r>
            <a:r>
              <a:rPr lang="en-GB" sz="1600" dirty="0" smtClean="0"/>
              <a:t>t </a:t>
            </a:r>
            <a:r>
              <a:rPr lang="en-GB" sz="1600" dirty="0"/>
              <a:t>= time, s</a:t>
            </a:r>
            <a:endParaRPr lang="en-AU" sz="1600" dirty="0"/>
          </a:p>
          <a:p>
            <a:pPr marL="0" indent="0">
              <a:buNone/>
            </a:pPr>
            <a:r>
              <a:rPr lang="en-GB" sz="1600" dirty="0"/>
              <a:t>v = velocity of the object in SHM, m.s</a:t>
            </a:r>
            <a:r>
              <a:rPr lang="en-GB" sz="1600" baseline="30000" dirty="0"/>
              <a:t>-1</a:t>
            </a:r>
            <a:endParaRPr lang="en-AU" sz="1600" dirty="0"/>
          </a:p>
        </p:txBody>
      </p:sp>
    </p:spTree>
    <p:extLst>
      <p:ext uri="{BB962C8B-B14F-4D97-AF65-F5344CB8AC3E}">
        <p14:creationId xmlns:p14="http://schemas.microsoft.com/office/powerpoint/2010/main" val="271980244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in SHM</a:t>
            </a:r>
            <a:endParaRPr lang="en-US" dirty="0"/>
          </a:p>
        </p:txBody>
      </p:sp>
      <p:sp>
        <p:nvSpPr>
          <p:cNvPr id="3" name="Content Placeholder 2"/>
          <p:cNvSpPr>
            <a:spLocks noGrp="1"/>
          </p:cNvSpPr>
          <p:nvPr>
            <p:ph idx="1"/>
          </p:nvPr>
        </p:nvSpPr>
        <p:spPr/>
        <p:txBody>
          <a:bodyPr>
            <a:normAutofit lnSpcReduction="10000"/>
          </a:bodyPr>
          <a:lstStyle/>
          <a:p>
            <a:r>
              <a:rPr lang="en-US" dirty="0" smtClean="0"/>
              <a:t>The acceleration of an object in SHM is given by the vertical component of the centripetal acceleration of the object in the reference circle</a:t>
            </a:r>
          </a:p>
          <a:p>
            <a:pPr marL="0" indent="0" algn="ctr">
              <a:buNone/>
            </a:pPr>
            <a:r>
              <a:rPr lang="en-GB" dirty="0"/>
              <a:t>a = -x</a:t>
            </a:r>
            <a:r>
              <a:rPr lang="en-GB" baseline="-25000" dirty="0"/>
              <a:t>0</a:t>
            </a:r>
            <a:r>
              <a:rPr lang="en-GB" dirty="0">
                <a:latin typeface="Symbol" charset="2"/>
                <a:cs typeface="Symbol" charset="2"/>
              </a:rPr>
              <a:t>w</a:t>
            </a:r>
            <a:r>
              <a:rPr lang="en-GB" baseline="30000" dirty="0"/>
              <a:t>2</a:t>
            </a:r>
            <a:r>
              <a:rPr lang="en-GB" dirty="0"/>
              <a:t>cos(</a:t>
            </a:r>
            <a:r>
              <a:rPr lang="en-GB" dirty="0" err="1">
                <a:latin typeface="Symbol" charset="2"/>
                <a:cs typeface="Symbol" charset="2"/>
              </a:rPr>
              <a:t>w</a:t>
            </a:r>
            <a:r>
              <a:rPr lang="en-GB" dirty="0" err="1"/>
              <a:t>t</a:t>
            </a:r>
            <a:r>
              <a:rPr lang="en-GB" dirty="0"/>
              <a:t>)      [or a = -</a:t>
            </a:r>
            <a:r>
              <a:rPr lang="en-GB" dirty="0" smtClean="0"/>
              <a:t>x</a:t>
            </a:r>
            <a:r>
              <a:rPr lang="en-GB" baseline="-25000" dirty="0" smtClean="0"/>
              <a:t>0</a:t>
            </a:r>
            <a:r>
              <a:rPr lang="en-GB" dirty="0" smtClean="0">
                <a:latin typeface="Symbol" charset="2"/>
                <a:cs typeface="Symbol" charset="2"/>
              </a:rPr>
              <a:t>w</a:t>
            </a:r>
            <a:r>
              <a:rPr lang="en-GB" baseline="30000" dirty="0" smtClean="0"/>
              <a:t>2</a:t>
            </a:r>
            <a:r>
              <a:rPr lang="en-GB" dirty="0" smtClean="0"/>
              <a:t>sin</a:t>
            </a:r>
            <a:r>
              <a:rPr lang="en-GB" dirty="0"/>
              <a:t>(</a:t>
            </a:r>
            <a:r>
              <a:rPr lang="en-GB" dirty="0" err="1">
                <a:latin typeface="Symbol" charset="2"/>
                <a:cs typeface="Symbol" charset="2"/>
              </a:rPr>
              <a:t>w</a:t>
            </a:r>
            <a:r>
              <a:rPr lang="en-GB" dirty="0" err="1"/>
              <a:t>t</a:t>
            </a:r>
            <a:r>
              <a:rPr lang="en-GB" dirty="0"/>
              <a:t>)</a:t>
            </a:r>
            <a:r>
              <a:rPr lang="en-GB" dirty="0" smtClean="0"/>
              <a:t>]</a:t>
            </a:r>
            <a:endParaRPr lang="en-AU" dirty="0"/>
          </a:p>
          <a:p>
            <a:pPr marL="0" indent="0">
              <a:buNone/>
            </a:pPr>
            <a:r>
              <a:rPr lang="en-GB" dirty="0"/>
              <a:t>S</a:t>
            </a:r>
            <a:r>
              <a:rPr lang="en-GB" dirty="0" smtClean="0"/>
              <a:t>ince </a:t>
            </a:r>
            <a:r>
              <a:rPr lang="en-GB" dirty="0"/>
              <a:t>x = x</a:t>
            </a:r>
            <a:r>
              <a:rPr lang="en-GB" baseline="-25000" dirty="0"/>
              <a:t>0</a:t>
            </a:r>
            <a:r>
              <a:rPr lang="en-GB" dirty="0"/>
              <a:t>cos(</a:t>
            </a:r>
            <a:r>
              <a:rPr lang="en-GB" dirty="0" err="1">
                <a:latin typeface="Symbol" charset="2"/>
                <a:cs typeface="Symbol" charset="2"/>
              </a:rPr>
              <a:t>w</a:t>
            </a:r>
            <a:r>
              <a:rPr lang="en-GB" dirty="0" err="1"/>
              <a:t>t</a:t>
            </a:r>
            <a:r>
              <a:rPr lang="en-GB" dirty="0" smtClean="0"/>
              <a:t>)</a:t>
            </a:r>
            <a:r>
              <a:rPr lang="en-GB" dirty="0"/>
              <a:t> </a:t>
            </a:r>
            <a:endParaRPr lang="en-AU" dirty="0"/>
          </a:p>
          <a:p>
            <a:pPr marL="0" indent="0" algn="ctr">
              <a:buNone/>
            </a:pPr>
            <a:r>
              <a:rPr lang="en-GB" dirty="0" smtClean="0"/>
              <a:t>a </a:t>
            </a:r>
            <a:r>
              <a:rPr lang="en-GB" dirty="0"/>
              <a:t>= -</a:t>
            </a:r>
            <a:r>
              <a:rPr lang="en-GB" dirty="0">
                <a:latin typeface="Symbol" charset="2"/>
                <a:cs typeface="Symbol" charset="2"/>
              </a:rPr>
              <a:t>w</a:t>
            </a:r>
            <a:r>
              <a:rPr lang="en-GB" baseline="30000" dirty="0"/>
              <a:t>2</a:t>
            </a:r>
            <a:r>
              <a:rPr lang="en-GB" dirty="0"/>
              <a:t>x</a:t>
            </a:r>
            <a:endParaRPr lang="en-AU" dirty="0"/>
          </a:p>
          <a:p>
            <a:r>
              <a:rPr lang="en-GB" dirty="0"/>
              <a:t>This is the </a:t>
            </a:r>
            <a:r>
              <a:rPr lang="en-GB" b="1" dirty="0"/>
              <a:t>mathematical definition of </a:t>
            </a:r>
            <a:r>
              <a:rPr lang="en-GB" b="1" dirty="0" smtClean="0"/>
              <a:t>SHM</a:t>
            </a:r>
            <a:r>
              <a:rPr lang="en-GB" dirty="0" smtClean="0"/>
              <a:t>: acceleration </a:t>
            </a:r>
            <a:r>
              <a:rPr lang="en-GB" dirty="0"/>
              <a:t>is proportional to displacement but directed in the opposite direction to </a:t>
            </a:r>
            <a:r>
              <a:rPr lang="en-GB" dirty="0" smtClean="0"/>
              <a:t>displacement </a:t>
            </a:r>
            <a:r>
              <a:rPr lang="en-GB" dirty="0"/>
              <a:t>(hence the negative sign). The acceleration is always directed towards the equilibrium position. </a:t>
            </a:r>
            <a:endParaRPr lang="en-AU" dirty="0"/>
          </a:p>
        </p:txBody>
      </p:sp>
    </p:spTree>
    <p:extLst>
      <p:ext uri="{BB962C8B-B14F-4D97-AF65-F5344CB8AC3E}">
        <p14:creationId xmlns:p14="http://schemas.microsoft.com/office/powerpoint/2010/main" val="103257123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Phasor</a:t>
            </a:r>
            <a:r>
              <a:rPr lang="en-US" dirty="0" smtClean="0"/>
              <a:t> Diagrams</a:t>
            </a:r>
            <a:endParaRPr lang="en-US" dirty="0"/>
          </a:p>
        </p:txBody>
      </p:sp>
      <p:sp>
        <p:nvSpPr>
          <p:cNvPr id="3" name="Content Placeholder 2"/>
          <p:cNvSpPr>
            <a:spLocks noGrp="1"/>
          </p:cNvSpPr>
          <p:nvPr>
            <p:ph idx="1"/>
          </p:nvPr>
        </p:nvSpPr>
        <p:spPr/>
        <p:txBody>
          <a:bodyPr/>
          <a:lstStyle/>
          <a:p>
            <a:r>
              <a:rPr lang="en-GB" dirty="0"/>
              <a:t>A </a:t>
            </a:r>
            <a:r>
              <a:rPr lang="en-GB" b="1" dirty="0" err="1"/>
              <a:t>phasor</a:t>
            </a:r>
            <a:r>
              <a:rPr lang="en-GB" b="1" dirty="0"/>
              <a:t> diagram </a:t>
            </a:r>
            <a:r>
              <a:rPr lang="en-GB" dirty="0"/>
              <a:t>shows the </a:t>
            </a:r>
            <a:r>
              <a:rPr lang="en-GB" b="1" dirty="0"/>
              <a:t>phase angle </a:t>
            </a:r>
            <a:r>
              <a:rPr lang="en-GB" dirty="0"/>
              <a:t>of the displacement, velocity or acceleration in </a:t>
            </a:r>
            <a:r>
              <a:rPr lang="en-GB" dirty="0" smtClean="0"/>
              <a:t>SHM</a:t>
            </a:r>
          </a:p>
          <a:p>
            <a:r>
              <a:rPr lang="en-GB" dirty="0" smtClean="0"/>
              <a:t>We </a:t>
            </a:r>
            <a:r>
              <a:rPr lang="en-GB" dirty="0"/>
              <a:t>say </a:t>
            </a:r>
            <a:r>
              <a:rPr lang="en-GB" dirty="0" smtClean="0"/>
              <a:t>that: </a:t>
            </a:r>
          </a:p>
          <a:p>
            <a:pPr lvl="1"/>
            <a:r>
              <a:rPr lang="en-GB" dirty="0" smtClean="0"/>
              <a:t>velocity </a:t>
            </a:r>
            <a:r>
              <a:rPr lang="en-GB" i="1" dirty="0"/>
              <a:t>leads</a:t>
            </a:r>
            <a:r>
              <a:rPr lang="en-GB" dirty="0"/>
              <a:t> displacement by 90º (or </a:t>
            </a:r>
            <a:r>
              <a:rPr lang="en-GB" dirty="0">
                <a:latin typeface="Symbol" charset="2"/>
                <a:cs typeface="Symbol" charset="2"/>
              </a:rPr>
              <a:t>p</a:t>
            </a:r>
            <a:r>
              <a:rPr lang="en-GB" dirty="0"/>
              <a:t>/2 </a:t>
            </a:r>
            <a:r>
              <a:rPr lang="en-GB" dirty="0" smtClean="0"/>
              <a:t>radians)</a:t>
            </a:r>
          </a:p>
          <a:p>
            <a:pPr lvl="1"/>
            <a:r>
              <a:rPr lang="en-GB" dirty="0" smtClean="0"/>
              <a:t>acceleration </a:t>
            </a:r>
            <a:r>
              <a:rPr lang="en-GB" i="1" dirty="0"/>
              <a:t>leads</a:t>
            </a:r>
            <a:r>
              <a:rPr lang="en-GB" dirty="0"/>
              <a:t> velocity by 90º (or </a:t>
            </a:r>
            <a:r>
              <a:rPr lang="en-GB" dirty="0">
                <a:latin typeface="Symbol" charset="2"/>
                <a:cs typeface="Symbol" charset="2"/>
              </a:rPr>
              <a:t>p</a:t>
            </a:r>
            <a:r>
              <a:rPr lang="en-GB" dirty="0"/>
              <a:t>/2 radians</a:t>
            </a:r>
            <a:r>
              <a:rPr lang="en-GB" dirty="0" smtClean="0"/>
              <a:t>)</a:t>
            </a:r>
          </a:p>
          <a:p>
            <a:pPr lvl="1"/>
            <a:r>
              <a:rPr lang="en-GB" dirty="0" smtClean="0"/>
              <a:t>acceleration </a:t>
            </a:r>
            <a:r>
              <a:rPr lang="en-GB" i="1" dirty="0"/>
              <a:t>leads</a:t>
            </a:r>
            <a:r>
              <a:rPr lang="en-GB" dirty="0"/>
              <a:t> displacement by 180º (or </a:t>
            </a:r>
            <a:r>
              <a:rPr lang="en-GB" dirty="0">
                <a:latin typeface="Symbol" charset="2"/>
                <a:cs typeface="Symbol" charset="2"/>
              </a:rPr>
              <a:t>p</a:t>
            </a:r>
            <a:r>
              <a:rPr lang="en-GB" dirty="0"/>
              <a:t> radians</a:t>
            </a:r>
            <a:r>
              <a:rPr lang="en-GB" dirty="0" smtClean="0"/>
              <a:t>)</a:t>
            </a:r>
            <a:endParaRPr lang="en-AU" dirty="0"/>
          </a:p>
        </p:txBody>
      </p:sp>
    </p:spTree>
    <p:extLst>
      <p:ext uri="{BB962C8B-B14F-4D97-AF65-F5344CB8AC3E}">
        <p14:creationId xmlns:p14="http://schemas.microsoft.com/office/powerpoint/2010/main" val="51492330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in SHM</a:t>
            </a:r>
            <a:endParaRPr lang="en-US" dirty="0"/>
          </a:p>
        </p:txBody>
      </p:sp>
      <p:sp>
        <p:nvSpPr>
          <p:cNvPr id="3" name="Content Placeholder 2"/>
          <p:cNvSpPr>
            <a:spLocks noGrp="1"/>
          </p:cNvSpPr>
          <p:nvPr>
            <p:ph idx="1"/>
          </p:nvPr>
        </p:nvSpPr>
        <p:spPr/>
        <p:txBody>
          <a:bodyPr/>
          <a:lstStyle/>
          <a:p>
            <a:r>
              <a:rPr lang="en-GB" dirty="0"/>
              <a:t>For an object moving in SHM, the force and acceleration are always directed towards the equilibrium </a:t>
            </a:r>
            <a:r>
              <a:rPr lang="en-GB" dirty="0" smtClean="0"/>
              <a:t>position</a:t>
            </a:r>
            <a:endParaRPr lang="en-AU" dirty="0"/>
          </a:p>
          <a:p>
            <a:r>
              <a:rPr lang="en-GB" dirty="0"/>
              <a:t>We can use F = ma to calculate the net force acting on an object moving in </a:t>
            </a:r>
            <a:r>
              <a:rPr lang="en-GB" dirty="0" smtClean="0"/>
              <a:t>SHM</a:t>
            </a:r>
            <a:endParaRPr lang="en-AU" dirty="0"/>
          </a:p>
        </p:txBody>
      </p:sp>
    </p:spTree>
    <p:extLst>
      <p:ext uri="{BB962C8B-B14F-4D97-AF65-F5344CB8AC3E}">
        <p14:creationId xmlns:p14="http://schemas.microsoft.com/office/powerpoint/2010/main" val="361895682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SHM of a Pendulum</a:t>
            </a:r>
            <a:endParaRPr lang="en-US" dirty="0"/>
          </a:p>
        </p:txBody>
      </p:sp>
      <p:sp>
        <p:nvSpPr>
          <p:cNvPr id="3" name="Content Placeholder 2"/>
          <p:cNvSpPr>
            <a:spLocks noGrp="1"/>
          </p:cNvSpPr>
          <p:nvPr>
            <p:ph idx="1"/>
          </p:nvPr>
        </p:nvSpPr>
        <p:spPr/>
        <p:txBody>
          <a:bodyPr/>
          <a:lstStyle/>
          <a:p>
            <a:r>
              <a:rPr lang="en-GB" dirty="0"/>
              <a:t>The period of motion for a pendulum is given by </a:t>
            </a:r>
            <a:endParaRPr lang="en-AU" dirty="0"/>
          </a:p>
          <a:p>
            <a:endParaRPr lang="en-GB" dirty="0" smtClean="0"/>
          </a:p>
          <a:p>
            <a:pPr marL="0" indent="0">
              <a:buNone/>
            </a:pPr>
            <a:endParaRPr lang="en-GB" dirty="0" smtClean="0"/>
          </a:p>
          <a:p>
            <a:pPr marL="0" indent="0">
              <a:buNone/>
            </a:pPr>
            <a:r>
              <a:rPr lang="en-GB" dirty="0" smtClean="0"/>
              <a:t>T </a:t>
            </a:r>
            <a:r>
              <a:rPr lang="en-GB" dirty="0"/>
              <a:t>= period, s</a:t>
            </a:r>
            <a:endParaRPr lang="en-AU" dirty="0"/>
          </a:p>
          <a:p>
            <a:pPr marL="0" indent="0">
              <a:buNone/>
            </a:pPr>
            <a:r>
              <a:rPr lang="en-GB" dirty="0"/>
              <a:t>l = length of string, m</a:t>
            </a:r>
            <a:endParaRPr lang="en-AU" dirty="0"/>
          </a:p>
          <a:p>
            <a:pPr marL="0" indent="0">
              <a:buNone/>
            </a:pPr>
            <a:r>
              <a:rPr lang="en-GB" dirty="0"/>
              <a:t>g = acceleration due to gravity, m.s</a:t>
            </a:r>
            <a:r>
              <a:rPr lang="en-GB" baseline="30000" dirty="0"/>
              <a:t>-2</a:t>
            </a:r>
            <a:endParaRPr lang="en-AU" dirty="0"/>
          </a:p>
        </p:txBody>
      </p:sp>
      <p:graphicFrame>
        <p:nvGraphicFramePr>
          <p:cNvPr id="4" name="Object 3"/>
          <p:cNvGraphicFramePr>
            <a:graphicFrameLocks noChangeAspect="1"/>
          </p:cNvGraphicFramePr>
          <p:nvPr>
            <p:extLst>
              <p:ext uri="{D42A27DB-BD31-4B8C-83A1-F6EECF244321}">
                <p14:modId xmlns:p14="http://schemas.microsoft.com/office/powerpoint/2010/main" val="786858035"/>
              </p:ext>
            </p:extLst>
          </p:nvPr>
        </p:nvGraphicFramePr>
        <p:xfrm>
          <a:off x="1333500" y="2291610"/>
          <a:ext cx="6477000" cy="1079500"/>
        </p:xfrm>
        <a:graphic>
          <a:graphicData uri="http://schemas.openxmlformats.org/presentationml/2006/ole">
            <mc:AlternateContent xmlns:mc="http://schemas.openxmlformats.org/markup-compatibility/2006">
              <mc:Choice xmlns:v="urn:schemas-microsoft-com:vml" Requires="v">
                <p:oleObj spid="_x0000_s1042" name="Document" r:id="rId4" imgW="6477000" imgH="1079500" progId="Word.Document.12">
                  <p:embed/>
                </p:oleObj>
              </mc:Choice>
              <mc:Fallback>
                <p:oleObj name="Document" r:id="rId4" imgW="6477000" imgH="1079500" progId="Word.Document.12">
                  <p:embed/>
                  <p:pic>
                    <p:nvPicPr>
                      <p:cNvPr id="0" name=""/>
                      <p:cNvPicPr/>
                      <p:nvPr/>
                    </p:nvPicPr>
                    <p:blipFill>
                      <a:blip r:embed="rId5"/>
                      <a:stretch>
                        <a:fillRect/>
                      </a:stretch>
                    </p:blipFill>
                    <p:spPr>
                      <a:xfrm>
                        <a:off x="1333500" y="2291610"/>
                        <a:ext cx="6477000" cy="1079500"/>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a:off x="6240125" y="2291610"/>
            <a:ext cx="2351426" cy="3486890"/>
          </a:xfrm>
          <a:prstGeom prst="rect">
            <a:avLst/>
          </a:prstGeom>
        </p:spPr>
      </p:pic>
    </p:spTree>
    <p:extLst>
      <p:ext uri="{BB962C8B-B14F-4D97-AF65-F5344CB8AC3E}">
        <p14:creationId xmlns:p14="http://schemas.microsoft.com/office/powerpoint/2010/main" val="209111880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SHM of a Spring</a:t>
            </a:r>
            <a:endParaRPr lang="en-US" dirty="0"/>
          </a:p>
        </p:txBody>
      </p:sp>
      <p:sp>
        <p:nvSpPr>
          <p:cNvPr id="3" name="Content Placeholder 2"/>
          <p:cNvSpPr>
            <a:spLocks noGrp="1"/>
          </p:cNvSpPr>
          <p:nvPr>
            <p:ph idx="1"/>
          </p:nvPr>
        </p:nvSpPr>
        <p:spPr>
          <a:xfrm>
            <a:off x="147980" y="1444532"/>
            <a:ext cx="8875060" cy="5413468"/>
          </a:xfrm>
        </p:spPr>
        <p:txBody>
          <a:bodyPr>
            <a:normAutofit lnSpcReduction="10000"/>
          </a:bodyPr>
          <a:lstStyle/>
          <a:p>
            <a:r>
              <a:rPr lang="en-GB" dirty="0"/>
              <a:t>From Hooke’s Law, the tension force in a spring is F</a:t>
            </a:r>
            <a:r>
              <a:rPr lang="en-GB" baseline="-25000" dirty="0"/>
              <a:t>t</a:t>
            </a:r>
            <a:r>
              <a:rPr lang="en-GB" dirty="0"/>
              <a:t> = -</a:t>
            </a:r>
            <a:r>
              <a:rPr lang="en-GB" dirty="0" err="1" smtClean="0"/>
              <a:t>kx</a:t>
            </a:r>
            <a:endParaRPr lang="en-AU" dirty="0"/>
          </a:p>
          <a:p>
            <a:r>
              <a:rPr lang="en-GB" dirty="0"/>
              <a:t>The restoring force in SHM is </a:t>
            </a:r>
            <a:r>
              <a:rPr lang="en-GB" dirty="0" err="1"/>
              <a:t>F</a:t>
            </a:r>
            <a:r>
              <a:rPr lang="en-GB" baseline="-25000" dirty="0" err="1"/>
              <a:t>r</a:t>
            </a:r>
            <a:r>
              <a:rPr lang="en-GB" dirty="0"/>
              <a:t> = ma = -</a:t>
            </a:r>
            <a:r>
              <a:rPr lang="en-GB" dirty="0" smtClean="0"/>
              <a:t>m</a:t>
            </a:r>
            <a:r>
              <a:rPr lang="en-GB" dirty="0" smtClean="0">
                <a:latin typeface="Symbol" charset="2"/>
                <a:cs typeface="Symbol" charset="2"/>
              </a:rPr>
              <a:t>w</a:t>
            </a:r>
            <a:r>
              <a:rPr lang="en-GB" baseline="30000" dirty="0" smtClean="0"/>
              <a:t>2</a:t>
            </a:r>
            <a:r>
              <a:rPr lang="en-GB" dirty="0" smtClean="0"/>
              <a:t>x</a:t>
            </a:r>
            <a:endParaRPr lang="en-AU" dirty="0"/>
          </a:p>
          <a:p>
            <a:r>
              <a:rPr lang="en-GB" dirty="0" smtClean="0"/>
              <a:t>Since the </a:t>
            </a:r>
            <a:r>
              <a:rPr lang="en-GB" dirty="0"/>
              <a:t>tension force in the spring provides the restoring </a:t>
            </a:r>
            <a:r>
              <a:rPr lang="en-GB" dirty="0" smtClean="0"/>
              <a:t>force     -</a:t>
            </a:r>
            <a:r>
              <a:rPr lang="en-GB" dirty="0" err="1"/>
              <a:t>kx</a:t>
            </a:r>
            <a:r>
              <a:rPr lang="en-GB" dirty="0"/>
              <a:t> = -</a:t>
            </a:r>
            <a:r>
              <a:rPr lang="en-GB" dirty="0" smtClean="0"/>
              <a:t>m</a:t>
            </a:r>
            <a:r>
              <a:rPr lang="en-GB" dirty="0" smtClean="0">
                <a:latin typeface="Symbol" charset="2"/>
                <a:cs typeface="Symbol" charset="2"/>
              </a:rPr>
              <a:t>w</a:t>
            </a:r>
            <a:r>
              <a:rPr lang="en-GB" baseline="30000" dirty="0" smtClean="0"/>
              <a:t>2</a:t>
            </a:r>
            <a:r>
              <a:rPr lang="en-GB" dirty="0" smtClean="0"/>
              <a:t>x     or     k </a:t>
            </a:r>
            <a:r>
              <a:rPr lang="en-GB" dirty="0"/>
              <a:t>= </a:t>
            </a:r>
            <a:r>
              <a:rPr lang="en-GB" dirty="0" smtClean="0"/>
              <a:t>m</a:t>
            </a:r>
            <a:r>
              <a:rPr lang="en-GB" dirty="0" smtClean="0">
                <a:latin typeface="Symbol" charset="2"/>
                <a:cs typeface="Symbol" charset="2"/>
              </a:rPr>
              <a:t>w</a:t>
            </a:r>
            <a:r>
              <a:rPr lang="en-GB" baseline="30000" dirty="0" smtClean="0"/>
              <a:t>2</a:t>
            </a:r>
          </a:p>
          <a:p>
            <a:r>
              <a:rPr lang="en-GB" dirty="0" smtClean="0"/>
              <a:t>Since T  = 2</a:t>
            </a:r>
            <a:r>
              <a:rPr lang="en-GB" dirty="0" smtClean="0">
                <a:latin typeface="Symbol" charset="2"/>
                <a:cs typeface="Symbol" charset="2"/>
              </a:rPr>
              <a:t>p</a:t>
            </a:r>
            <a:r>
              <a:rPr lang="en-GB" dirty="0" smtClean="0"/>
              <a:t>/</a:t>
            </a:r>
            <a:r>
              <a:rPr lang="en-GB" dirty="0" smtClean="0">
                <a:latin typeface="Symbol" charset="2"/>
                <a:cs typeface="Symbol" charset="2"/>
              </a:rPr>
              <a:t>w</a:t>
            </a:r>
          </a:p>
          <a:p>
            <a:endParaRPr lang="en-GB" dirty="0" smtClean="0">
              <a:latin typeface="Symbol" charset="2"/>
              <a:cs typeface="Symbol" charset="2"/>
            </a:endParaRPr>
          </a:p>
          <a:p>
            <a:endParaRPr lang="en-GB" dirty="0">
              <a:latin typeface="Symbol" charset="2"/>
              <a:cs typeface="Symbol" charset="2"/>
            </a:endParaRPr>
          </a:p>
          <a:p>
            <a:pPr marL="0" indent="0">
              <a:buNone/>
            </a:pPr>
            <a:r>
              <a:rPr lang="en-GB" sz="1600" dirty="0"/>
              <a:t>k = spring constant, N.m</a:t>
            </a:r>
            <a:r>
              <a:rPr lang="en-GB" sz="1600" baseline="30000" dirty="0"/>
              <a:t>-</a:t>
            </a:r>
            <a:r>
              <a:rPr lang="en-GB" sz="1600" baseline="30000" dirty="0" smtClean="0"/>
              <a:t>1	</a:t>
            </a:r>
            <a:r>
              <a:rPr lang="en-GB" sz="1600" dirty="0" smtClean="0"/>
              <a:t>x </a:t>
            </a:r>
            <a:r>
              <a:rPr lang="en-GB" sz="1600" dirty="0"/>
              <a:t>= displacement, m</a:t>
            </a:r>
            <a:endParaRPr lang="en-AU" sz="1600" dirty="0"/>
          </a:p>
          <a:p>
            <a:pPr marL="0" indent="0">
              <a:buNone/>
            </a:pPr>
            <a:r>
              <a:rPr lang="en-GB" sz="1600" dirty="0" err="1"/>
              <a:t>F</a:t>
            </a:r>
            <a:r>
              <a:rPr lang="en-GB" sz="1600" baseline="-25000" dirty="0" err="1"/>
              <a:t>r</a:t>
            </a:r>
            <a:r>
              <a:rPr lang="en-GB" sz="1600" dirty="0"/>
              <a:t> = restoring force, </a:t>
            </a:r>
            <a:r>
              <a:rPr lang="en-GB" sz="1600" dirty="0" smtClean="0"/>
              <a:t>N		m </a:t>
            </a:r>
            <a:r>
              <a:rPr lang="en-GB" sz="1600" dirty="0"/>
              <a:t>= mass, kg</a:t>
            </a:r>
            <a:endParaRPr lang="en-AU" sz="1600" dirty="0"/>
          </a:p>
          <a:p>
            <a:pPr marL="0" indent="0">
              <a:buNone/>
            </a:pPr>
            <a:r>
              <a:rPr lang="en-GB" sz="1600" dirty="0"/>
              <a:t>w = angular frequency, rad.s</a:t>
            </a:r>
            <a:r>
              <a:rPr lang="en-GB" sz="1600" baseline="30000" dirty="0"/>
              <a:t>-</a:t>
            </a:r>
            <a:r>
              <a:rPr lang="en-GB" sz="1600" baseline="30000" dirty="0" smtClean="0"/>
              <a:t>1	</a:t>
            </a:r>
            <a:r>
              <a:rPr lang="en-GB" sz="1600" dirty="0" smtClean="0"/>
              <a:t>T </a:t>
            </a:r>
            <a:r>
              <a:rPr lang="en-GB" sz="1600" dirty="0"/>
              <a:t>= period, </a:t>
            </a:r>
            <a:r>
              <a:rPr lang="en-GB" sz="1600" dirty="0" smtClean="0"/>
              <a:t>s</a:t>
            </a:r>
            <a:endParaRPr lang="en-AU"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3483527794"/>
              </p:ext>
            </p:extLst>
          </p:nvPr>
        </p:nvGraphicFramePr>
        <p:xfrm>
          <a:off x="1333500" y="4207193"/>
          <a:ext cx="6477000" cy="749300"/>
        </p:xfrm>
        <a:graphic>
          <a:graphicData uri="http://schemas.openxmlformats.org/presentationml/2006/ole">
            <mc:AlternateContent xmlns:mc="http://schemas.openxmlformats.org/markup-compatibility/2006">
              <mc:Choice xmlns:v="urn:schemas-microsoft-com:vml" Requires="v">
                <p:oleObj spid="_x0000_s7186" name="Document" r:id="rId4" imgW="6477000" imgH="749300" progId="Word.Document.12">
                  <p:embed/>
                </p:oleObj>
              </mc:Choice>
              <mc:Fallback>
                <p:oleObj name="Document" r:id="rId4" imgW="6477000" imgH="749300" progId="Word.Document.12">
                  <p:embed/>
                  <p:pic>
                    <p:nvPicPr>
                      <p:cNvPr id="0" name=""/>
                      <p:cNvPicPr/>
                      <p:nvPr/>
                    </p:nvPicPr>
                    <p:blipFill>
                      <a:blip r:embed="rId5"/>
                      <a:stretch>
                        <a:fillRect/>
                      </a:stretch>
                    </p:blipFill>
                    <p:spPr>
                      <a:xfrm>
                        <a:off x="1333500" y="4207193"/>
                        <a:ext cx="6477000" cy="749300"/>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a:off x="6508820" y="3485304"/>
            <a:ext cx="2277099" cy="3036132"/>
          </a:xfrm>
          <a:prstGeom prst="rect">
            <a:avLst/>
          </a:prstGeom>
        </p:spPr>
      </p:pic>
    </p:spTree>
    <p:extLst>
      <p:ext uri="{BB962C8B-B14F-4D97-AF65-F5344CB8AC3E}">
        <p14:creationId xmlns:p14="http://schemas.microsoft.com/office/powerpoint/2010/main" val="174771423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in SHM</a:t>
            </a:r>
            <a:endParaRPr lang="en-US" dirty="0"/>
          </a:p>
        </p:txBody>
      </p:sp>
      <p:sp>
        <p:nvSpPr>
          <p:cNvPr id="3" name="Content Placeholder 2"/>
          <p:cNvSpPr>
            <a:spLocks noGrp="1"/>
          </p:cNvSpPr>
          <p:nvPr>
            <p:ph idx="1"/>
          </p:nvPr>
        </p:nvSpPr>
        <p:spPr/>
        <p:txBody>
          <a:bodyPr/>
          <a:lstStyle/>
          <a:p>
            <a:r>
              <a:rPr lang="en-US" dirty="0" smtClean="0"/>
              <a:t>Questions in SHM can be solved mathematically or graphically</a:t>
            </a:r>
            <a:endParaRPr lang="en-US" dirty="0"/>
          </a:p>
        </p:txBody>
      </p:sp>
    </p:spTree>
    <p:extLst>
      <p:ext uri="{BB962C8B-B14F-4D97-AF65-F5344CB8AC3E}">
        <p14:creationId xmlns:p14="http://schemas.microsoft.com/office/powerpoint/2010/main" val="3360909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107576"/>
            <a:ext cx="8606118" cy="1336956"/>
          </a:xfrm>
        </p:spPr>
        <p:txBody>
          <a:bodyPr/>
          <a:lstStyle/>
          <a:p>
            <a:r>
              <a:rPr lang="en-US" dirty="0" smtClean="0"/>
              <a:t>Transverse Waves</a:t>
            </a:r>
            <a:endParaRPr lang="en-US" dirty="0"/>
          </a:p>
        </p:txBody>
      </p:sp>
      <p:sp>
        <p:nvSpPr>
          <p:cNvPr id="3" name="Content Placeholder 2"/>
          <p:cNvSpPr>
            <a:spLocks noGrp="1"/>
          </p:cNvSpPr>
          <p:nvPr>
            <p:ph idx="1"/>
          </p:nvPr>
        </p:nvSpPr>
        <p:spPr>
          <a:xfrm>
            <a:off x="268941" y="1329765"/>
            <a:ext cx="8606118" cy="5311028"/>
          </a:xfrm>
        </p:spPr>
        <p:txBody>
          <a:bodyPr/>
          <a:lstStyle/>
          <a:p>
            <a:r>
              <a:rPr lang="en-NZ" dirty="0"/>
              <a:t>In </a:t>
            </a:r>
            <a:r>
              <a:rPr lang="en-NZ" b="1" dirty="0"/>
              <a:t>transverse waves</a:t>
            </a:r>
            <a:r>
              <a:rPr lang="en-NZ" dirty="0"/>
              <a:t>, the particles oscillate at right angles to the direction of </a:t>
            </a:r>
            <a:r>
              <a:rPr lang="en-NZ" dirty="0" smtClean="0"/>
              <a:t>travel</a:t>
            </a:r>
          </a:p>
          <a:p>
            <a:r>
              <a:rPr lang="en-NZ" dirty="0" smtClean="0"/>
              <a:t>Examples </a:t>
            </a:r>
            <a:r>
              <a:rPr lang="en-NZ" dirty="0"/>
              <a:t>of transverse waves include: water waves, electromagnetic </a:t>
            </a:r>
            <a:r>
              <a:rPr lang="en-NZ" dirty="0" smtClean="0"/>
              <a:t>waves</a:t>
            </a:r>
          </a:p>
          <a:p>
            <a:r>
              <a:rPr lang="en-NZ" dirty="0" smtClean="0"/>
              <a:t>The </a:t>
            </a:r>
            <a:r>
              <a:rPr lang="en-NZ" dirty="0"/>
              <a:t>point of maximum amplitude is called a </a:t>
            </a:r>
            <a:r>
              <a:rPr lang="en-NZ" b="1" dirty="0"/>
              <a:t>crest</a:t>
            </a:r>
            <a:r>
              <a:rPr lang="en-NZ" dirty="0"/>
              <a:t>, the point of minimum amplitude is called a </a:t>
            </a:r>
            <a:r>
              <a:rPr lang="en-NZ" b="1" dirty="0" smtClean="0"/>
              <a:t>trough</a:t>
            </a:r>
            <a:endParaRPr lang="en-NZ" dirty="0"/>
          </a:p>
          <a:p>
            <a:r>
              <a:rPr lang="en-NZ" dirty="0" smtClean="0"/>
              <a:t> </a:t>
            </a:r>
            <a:r>
              <a:rPr lang="en-NZ" dirty="0"/>
              <a:t>Although mechanical transverse waves can travel along the </a:t>
            </a:r>
            <a:r>
              <a:rPr lang="en-NZ" i="1" dirty="0"/>
              <a:t>surface</a:t>
            </a:r>
            <a:r>
              <a:rPr lang="en-NZ" dirty="0"/>
              <a:t> of a liquid, they do not travel </a:t>
            </a:r>
            <a:r>
              <a:rPr lang="en-NZ" i="1" dirty="0"/>
              <a:t>through</a:t>
            </a:r>
            <a:r>
              <a:rPr lang="en-NZ" dirty="0"/>
              <a:t> liquids or </a:t>
            </a:r>
            <a:r>
              <a:rPr lang="en-NZ" dirty="0" smtClean="0"/>
              <a:t>gasses</a:t>
            </a:r>
            <a:endParaRPr lang="en-AU" dirty="0"/>
          </a:p>
        </p:txBody>
      </p:sp>
      <p:pic>
        <p:nvPicPr>
          <p:cNvPr id="5" name="Picture 4"/>
          <p:cNvPicPr>
            <a:picLocks noChangeAspect="1"/>
          </p:cNvPicPr>
          <p:nvPr/>
        </p:nvPicPr>
        <p:blipFill>
          <a:blip r:embed="rId2"/>
          <a:stretch>
            <a:fillRect/>
          </a:stretch>
        </p:blipFill>
        <p:spPr>
          <a:xfrm>
            <a:off x="2435411" y="5082293"/>
            <a:ext cx="4411645" cy="1775707"/>
          </a:xfrm>
          <a:prstGeom prst="rect">
            <a:avLst/>
          </a:prstGeom>
        </p:spPr>
      </p:pic>
    </p:spTree>
    <p:extLst>
      <p:ext uri="{BB962C8B-B14F-4D97-AF65-F5344CB8AC3E}">
        <p14:creationId xmlns:p14="http://schemas.microsoft.com/office/powerpoint/2010/main" val="212044523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22921" y="1523999"/>
            <a:ext cx="6498158" cy="2525060"/>
          </a:xfrm>
        </p:spPr>
        <p:txBody>
          <a:bodyPr/>
          <a:lstStyle/>
          <a:p>
            <a:r>
              <a:rPr lang="en-US" dirty="0" smtClean="0"/>
              <a:t>4.2 Energy Changes in Simple Harmonic Motion</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4674967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Changes in SHM</a:t>
            </a:r>
            <a:endParaRPr lang="en-US" dirty="0"/>
          </a:p>
        </p:txBody>
      </p:sp>
      <p:sp>
        <p:nvSpPr>
          <p:cNvPr id="3" name="Content Placeholder 2"/>
          <p:cNvSpPr>
            <a:spLocks noGrp="1"/>
          </p:cNvSpPr>
          <p:nvPr>
            <p:ph idx="1"/>
          </p:nvPr>
        </p:nvSpPr>
        <p:spPr/>
        <p:txBody>
          <a:bodyPr/>
          <a:lstStyle/>
          <a:p>
            <a:r>
              <a:rPr lang="en-GB" dirty="0"/>
              <a:t>An object moving in SHM has purely potential energy at either end of its motion and purely kinetic energy at the mid-point in its </a:t>
            </a:r>
            <a:r>
              <a:rPr lang="en-GB" dirty="0" smtClean="0"/>
              <a:t>motion</a:t>
            </a:r>
          </a:p>
          <a:p>
            <a:r>
              <a:rPr lang="en-GB" dirty="0" smtClean="0"/>
              <a:t>At </a:t>
            </a:r>
            <a:r>
              <a:rPr lang="en-GB" dirty="0"/>
              <a:t>other stages of its motion, the object has a mixture of potential and kinetic </a:t>
            </a:r>
            <a:r>
              <a:rPr lang="en-GB" dirty="0" smtClean="0"/>
              <a:t>energy</a:t>
            </a:r>
          </a:p>
          <a:p>
            <a:r>
              <a:rPr lang="en-GB" dirty="0" smtClean="0"/>
              <a:t>The </a:t>
            </a:r>
            <a:r>
              <a:rPr lang="en-GB" dirty="0"/>
              <a:t>total energy remains the same throughout the cycle (assuming no friction</a:t>
            </a:r>
            <a:r>
              <a:rPr lang="en-GB" dirty="0" smtClean="0"/>
              <a:t>)</a:t>
            </a:r>
            <a:endParaRPr lang="en-AU" dirty="0"/>
          </a:p>
        </p:txBody>
      </p:sp>
    </p:spTree>
    <p:extLst>
      <p:ext uri="{BB962C8B-B14F-4D97-AF65-F5344CB8AC3E}">
        <p14:creationId xmlns:p14="http://schemas.microsoft.com/office/powerpoint/2010/main" val="14942058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a:t>
            </a:r>
            <a:endParaRPr lang="en-US" dirty="0"/>
          </a:p>
        </p:txBody>
      </p:sp>
      <p:sp>
        <p:nvSpPr>
          <p:cNvPr id="3" name="Content Placeholder 2"/>
          <p:cNvSpPr>
            <a:spLocks noGrp="1"/>
          </p:cNvSpPr>
          <p:nvPr>
            <p:ph idx="1"/>
          </p:nvPr>
        </p:nvSpPr>
        <p:spPr/>
        <p:txBody>
          <a:bodyPr>
            <a:normAutofit/>
          </a:bodyPr>
          <a:lstStyle/>
          <a:p>
            <a:r>
              <a:rPr lang="en-NZ" dirty="0"/>
              <a:t>The kinetic energy of an object is given </a:t>
            </a:r>
            <a:r>
              <a:rPr lang="en-NZ" dirty="0" smtClean="0"/>
              <a:t>by</a:t>
            </a:r>
            <a:r>
              <a:rPr lang="en-AU" dirty="0"/>
              <a:t>  </a:t>
            </a:r>
            <a:r>
              <a:rPr lang="en-AU" dirty="0" smtClean="0"/>
              <a:t>          </a:t>
            </a:r>
            <a:r>
              <a:rPr lang="en-NZ" dirty="0" smtClean="0"/>
              <a:t>E</a:t>
            </a:r>
            <a:r>
              <a:rPr lang="en-NZ" baseline="-25000" dirty="0" smtClean="0"/>
              <a:t>K</a:t>
            </a:r>
            <a:r>
              <a:rPr lang="en-NZ" dirty="0" smtClean="0"/>
              <a:t> </a:t>
            </a:r>
            <a:r>
              <a:rPr lang="en-NZ" dirty="0"/>
              <a:t>= ½ </a:t>
            </a:r>
            <a:r>
              <a:rPr lang="en-NZ" dirty="0" smtClean="0"/>
              <a:t>mv</a:t>
            </a:r>
            <a:r>
              <a:rPr lang="en-NZ" baseline="30000" dirty="0" smtClean="0"/>
              <a:t>2</a:t>
            </a:r>
            <a:endParaRPr lang="en-AU" dirty="0"/>
          </a:p>
          <a:p>
            <a:r>
              <a:rPr lang="en-NZ" dirty="0"/>
              <a:t>Since the velocity of an object moving in SHM is  </a:t>
            </a:r>
            <a:r>
              <a:rPr lang="en-NZ" dirty="0" smtClean="0"/>
              <a:t>   </a:t>
            </a:r>
            <a:r>
              <a:rPr lang="en-GB" dirty="0" smtClean="0"/>
              <a:t>v </a:t>
            </a:r>
            <a:r>
              <a:rPr lang="en-GB" dirty="0"/>
              <a:t>= -</a:t>
            </a:r>
            <a:r>
              <a:rPr lang="en-GB" dirty="0">
                <a:latin typeface="Symbol" charset="2"/>
                <a:cs typeface="Symbol" charset="2"/>
              </a:rPr>
              <a:t>w</a:t>
            </a:r>
            <a:r>
              <a:rPr lang="en-GB" dirty="0"/>
              <a:t>√(x</a:t>
            </a:r>
            <a:r>
              <a:rPr lang="en-GB" baseline="-25000" dirty="0"/>
              <a:t>0</a:t>
            </a:r>
            <a:r>
              <a:rPr lang="en-GB" baseline="30000" dirty="0"/>
              <a:t>2</a:t>
            </a:r>
            <a:r>
              <a:rPr lang="en-GB" dirty="0"/>
              <a:t> – x</a:t>
            </a:r>
            <a:r>
              <a:rPr lang="en-GB" baseline="30000" dirty="0"/>
              <a:t>2</a:t>
            </a:r>
            <a:r>
              <a:rPr lang="en-GB" dirty="0"/>
              <a:t>)</a:t>
            </a:r>
            <a:endParaRPr lang="en-AU" dirty="0"/>
          </a:p>
          <a:p>
            <a:pPr marL="0" indent="0" algn="ctr">
              <a:buNone/>
            </a:pPr>
            <a:r>
              <a:rPr lang="en-GB" dirty="0"/>
              <a:t>E</a:t>
            </a:r>
            <a:r>
              <a:rPr lang="en-GB" baseline="-25000" dirty="0"/>
              <a:t>K</a:t>
            </a:r>
            <a:r>
              <a:rPr lang="en-GB" dirty="0"/>
              <a:t> = ½ m </a:t>
            </a:r>
            <a:r>
              <a:rPr lang="en-GB" dirty="0">
                <a:latin typeface="Symbol" charset="2"/>
                <a:cs typeface="Symbol" charset="2"/>
              </a:rPr>
              <a:t>w</a:t>
            </a:r>
            <a:r>
              <a:rPr lang="en-GB" baseline="30000" dirty="0"/>
              <a:t>2</a:t>
            </a:r>
            <a:r>
              <a:rPr lang="en-GB" dirty="0"/>
              <a:t> (x</a:t>
            </a:r>
            <a:r>
              <a:rPr lang="en-GB" baseline="-25000" dirty="0"/>
              <a:t>0</a:t>
            </a:r>
            <a:r>
              <a:rPr lang="en-GB" baseline="30000" dirty="0"/>
              <a:t>2</a:t>
            </a:r>
            <a:r>
              <a:rPr lang="en-GB" dirty="0"/>
              <a:t> – x</a:t>
            </a:r>
            <a:r>
              <a:rPr lang="en-GB" baseline="30000" dirty="0"/>
              <a:t>2</a:t>
            </a:r>
            <a:r>
              <a:rPr lang="en-GB" dirty="0" smtClean="0"/>
              <a:t>)</a:t>
            </a:r>
            <a:endParaRPr lang="en-AU" dirty="0"/>
          </a:p>
          <a:p>
            <a:pPr marL="0" indent="0">
              <a:buNone/>
            </a:pPr>
            <a:r>
              <a:rPr lang="en-GB" sz="1700" dirty="0"/>
              <a:t>E</a:t>
            </a:r>
            <a:r>
              <a:rPr lang="en-GB" sz="1700" baseline="-25000" dirty="0"/>
              <a:t>K</a:t>
            </a:r>
            <a:r>
              <a:rPr lang="en-GB" sz="1700" dirty="0"/>
              <a:t> = kinetic energy, </a:t>
            </a:r>
            <a:r>
              <a:rPr lang="en-GB" sz="1700" dirty="0" smtClean="0"/>
              <a:t>J		x</a:t>
            </a:r>
            <a:r>
              <a:rPr lang="en-GB" sz="1700" baseline="-25000" dirty="0" smtClean="0"/>
              <a:t>0</a:t>
            </a:r>
            <a:r>
              <a:rPr lang="en-GB" sz="1700" dirty="0" smtClean="0"/>
              <a:t> </a:t>
            </a:r>
            <a:r>
              <a:rPr lang="en-GB" sz="1700" dirty="0"/>
              <a:t>= amplitude of SHM, m </a:t>
            </a:r>
            <a:endParaRPr lang="en-AU" sz="1700" dirty="0"/>
          </a:p>
          <a:p>
            <a:pPr marL="0" indent="0">
              <a:buNone/>
            </a:pPr>
            <a:r>
              <a:rPr lang="en-GB" sz="1700" dirty="0">
                <a:latin typeface="Symbol" charset="2"/>
                <a:cs typeface="Symbol" charset="2"/>
              </a:rPr>
              <a:t>w</a:t>
            </a:r>
            <a:r>
              <a:rPr lang="en-GB" sz="1700" dirty="0"/>
              <a:t> = angular velocity, rad.s</a:t>
            </a:r>
            <a:r>
              <a:rPr lang="en-GB" sz="1700" baseline="30000" dirty="0"/>
              <a:t>-1</a:t>
            </a:r>
            <a:r>
              <a:rPr lang="en-GB" sz="1700" dirty="0"/>
              <a:t> 	m = mass, </a:t>
            </a:r>
            <a:r>
              <a:rPr lang="en-GB" sz="1700" dirty="0" smtClean="0"/>
              <a:t>kg</a:t>
            </a:r>
            <a:endParaRPr lang="en-AU" sz="1700" dirty="0"/>
          </a:p>
          <a:p>
            <a:pPr marL="0" indent="0">
              <a:buNone/>
            </a:pPr>
            <a:r>
              <a:rPr lang="en-GB" sz="1700" dirty="0"/>
              <a:t>x = displacement of the object in SHM, </a:t>
            </a:r>
            <a:r>
              <a:rPr lang="en-GB" sz="1700" dirty="0" smtClean="0"/>
              <a:t>m</a:t>
            </a:r>
            <a:endParaRPr lang="en-AU" sz="1700" dirty="0"/>
          </a:p>
        </p:txBody>
      </p:sp>
    </p:spTree>
    <p:extLst>
      <p:ext uri="{BB962C8B-B14F-4D97-AF65-F5344CB8AC3E}">
        <p14:creationId xmlns:p14="http://schemas.microsoft.com/office/powerpoint/2010/main" val="404332988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Energy</a:t>
            </a:r>
            <a:endParaRPr lang="en-US" dirty="0"/>
          </a:p>
        </p:txBody>
      </p:sp>
      <p:sp>
        <p:nvSpPr>
          <p:cNvPr id="3" name="Content Placeholder 2"/>
          <p:cNvSpPr>
            <a:spLocks noGrp="1"/>
          </p:cNvSpPr>
          <p:nvPr>
            <p:ph idx="1"/>
          </p:nvPr>
        </p:nvSpPr>
        <p:spPr/>
        <p:txBody>
          <a:bodyPr>
            <a:normAutofit/>
          </a:bodyPr>
          <a:lstStyle/>
          <a:p>
            <a:r>
              <a:rPr lang="en-NZ" dirty="0"/>
              <a:t>The potential energy of a mass moving in SHM is given </a:t>
            </a:r>
            <a:r>
              <a:rPr lang="en-NZ" dirty="0" smtClean="0"/>
              <a:t>by:</a:t>
            </a:r>
            <a:endParaRPr lang="en-AU" dirty="0"/>
          </a:p>
          <a:p>
            <a:pPr marL="0" indent="0" algn="ctr">
              <a:buNone/>
            </a:pPr>
            <a:r>
              <a:rPr lang="en-NZ" dirty="0" smtClean="0"/>
              <a:t>E</a:t>
            </a:r>
            <a:r>
              <a:rPr lang="en-NZ" baseline="-25000" dirty="0" smtClean="0"/>
              <a:t>P</a:t>
            </a:r>
            <a:r>
              <a:rPr lang="en-NZ" dirty="0" smtClean="0"/>
              <a:t> </a:t>
            </a:r>
            <a:r>
              <a:rPr lang="en-NZ" dirty="0"/>
              <a:t>= ½ m </a:t>
            </a:r>
            <a:r>
              <a:rPr lang="en-NZ" dirty="0">
                <a:latin typeface="Symbol" charset="2"/>
                <a:cs typeface="Symbol" charset="2"/>
              </a:rPr>
              <a:t>w</a:t>
            </a:r>
            <a:r>
              <a:rPr lang="en-NZ" baseline="30000" dirty="0"/>
              <a:t>2</a:t>
            </a:r>
            <a:r>
              <a:rPr lang="en-GB" dirty="0"/>
              <a:t> </a:t>
            </a:r>
            <a:r>
              <a:rPr lang="en-GB" dirty="0" smtClean="0"/>
              <a:t>x</a:t>
            </a:r>
            <a:r>
              <a:rPr lang="en-GB" baseline="30000" dirty="0" smtClean="0"/>
              <a:t>2</a:t>
            </a:r>
            <a:endParaRPr lang="en-AU" dirty="0"/>
          </a:p>
          <a:p>
            <a:pPr marL="0" indent="0">
              <a:buNone/>
            </a:pPr>
            <a:r>
              <a:rPr lang="en-GB" sz="1800" dirty="0"/>
              <a:t>E</a:t>
            </a:r>
            <a:r>
              <a:rPr lang="en-GB" sz="1800" baseline="-25000" dirty="0"/>
              <a:t>P</a:t>
            </a:r>
            <a:r>
              <a:rPr lang="en-GB" sz="1800" dirty="0"/>
              <a:t> = potential energy, J</a:t>
            </a:r>
            <a:endParaRPr lang="en-AU" sz="1800" dirty="0"/>
          </a:p>
          <a:p>
            <a:pPr marL="0" indent="0">
              <a:buNone/>
            </a:pPr>
            <a:r>
              <a:rPr lang="en-GB" sz="1800" dirty="0"/>
              <a:t>x = displacement of the object in SHM, m</a:t>
            </a:r>
            <a:endParaRPr lang="en-AU" sz="1800" dirty="0"/>
          </a:p>
          <a:p>
            <a:pPr marL="0" indent="0">
              <a:buNone/>
            </a:pPr>
            <a:r>
              <a:rPr lang="en-GB" sz="1800" dirty="0">
                <a:latin typeface="Symbol" charset="2"/>
                <a:cs typeface="Symbol" charset="2"/>
              </a:rPr>
              <a:t>w</a:t>
            </a:r>
            <a:r>
              <a:rPr lang="en-GB" sz="1800" dirty="0"/>
              <a:t> = angular velocity, rad.s</a:t>
            </a:r>
            <a:r>
              <a:rPr lang="en-GB" sz="1800" baseline="30000" dirty="0"/>
              <a:t>-1</a:t>
            </a:r>
            <a:r>
              <a:rPr lang="en-GB" sz="1800" dirty="0"/>
              <a:t> </a:t>
            </a:r>
            <a:endParaRPr lang="en-AU" sz="1800" dirty="0"/>
          </a:p>
          <a:p>
            <a:pPr marL="0" indent="0">
              <a:buNone/>
            </a:pPr>
            <a:r>
              <a:rPr lang="en-GB" sz="1800" dirty="0"/>
              <a:t>m = mass, kg</a:t>
            </a:r>
            <a:endParaRPr lang="en-AU" sz="1800" dirty="0"/>
          </a:p>
          <a:p>
            <a:endParaRPr lang="en-US" dirty="0"/>
          </a:p>
        </p:txBody>
      </p:sp>
    </p:spTree>
    <p:extLst>
      <p:ext uri="{BB962C8B-B14F-4D97-AF65-F5344CB8AC3E}">
        <p14:creationId xmlns:p14="http://schemas.microsoft.com/office/powerpoint/2010/main" val="81100760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a:t>
            </a:r>
            <a:endParaRPr lang="en-US" dirty="0"/>
          </a:p>
        </p:txBody>
      </p:sp>
      <p:sp>
        <p:nvSpPr>
          <p:cNvPr id="3" name="Content Placeholder 2"/>
          <p:cNvSpPr>
            <a:spLocks noGrp="1"/>
          </p:cNvSpPr>
          <p:nvPr>
            <p:ph idx="1"/>
          </p:nvPr>
        </p:nvSpPr>
        <p:spPr/>
        <p:txBody>
          <a:bodyPr>
            <a:normAutofit lnSpcReduction="10000"/>
          </a:bodyPr>
          <a:lstStyle/>
          <a:p>
            <a:r>
              <a:rPr lang="en-NZ" dirty="0"/>
              <a:t>The total energy of a mass moving in SHM </a:t>
            </a:r>
            <a:r>
              <a:rPr lang="en-NZ" dirty="0" smtClean="0"/>
              <a:t>is</a:t>
            </a:r>
            <a:endParaRPr lang="en-AU" dirty="0"/>
          </a:p>
          <a:p>
            <a:pPr marL="0" indent="0">
              <a:buNone/>
            </a:pPr>
            <a:r>
              <a:rPr lang="en-NZ" dirty="0"/>
              <a:t>E</a:t>
            </a:r>
            <a:r>
              <a:rPr lang="en-NZ" baseline="-25000" dirty="0"/>
              <a:t>T</a:t>
            </a:r>
            <a:r>
              <a:rPr lang="en-GB" dirty="0"/>
              <a:t> = E</a:t>
            </a:r>
            <a:r>
              <a:rPr lang="en-GB" baseline="-25000" dirty="0"/>
              <a:t>K</a:t>
            </a:r>
            <a:r>
              <a:rPr lang="en-GB" dirty="0"/>
              <a:t> + E</a:t>
            </a:r>
            <a:r>
              <a:rPr lang="en-GB" baseline="-25000" dirty="0"/>
              <a:t>P</a:t>
            </a:r>
            <a:endParaRPr lang="en-AU" dirty="0"/>
          </a:p>
          <a:p>
            <a:pPr marL="0" indent="0">
              <a:buNone/>
            </a:pPr>
            <a:r>
              <a:rPr lang="en-NZ" dirty="0"/>
              <a:t>E</a:t>
            </a:r>
            <a:r>
              <a:rPr lang="en-NZ" baseline="-25000" dirty="0"/>
              <a:t>T</a:t>
            </a:r>
            <a:r>
              <a:rPr lang="en-GB" dirty="0"/>
              <a:t> = ½ m </a:t>
            </a:r>
            <a:r>
              <a:rPr lang="en-GB" dirty="0">
                <a:latin typeface="Symbol" charset="2"/>
                <a:cs typeface="Symbol" charset="2"/>
              </a:rPr>
              <a:t>w</a:t>
            </a:r>
            <a:r>
              <a:rPr lang="en-GB" baseline="30000" dirty="0"/>
              <a:t>2</a:t>
            </a:r>
            <a:r>
              <a:rPr lang="en-GB" dirty="0"/>
              <a:t> (x</a:t>
            </a:r>
            <a:r>
              <a:rPr lang="en-GB" baseline="-25000" dirty="0"/>
              <a:t>0</a:t>
            </a:r>
            <a:r>
              <a:rPr lang="en-GB" baseline="30000" dirty="0"/>
              <a:t>2</a:t>
            </a:r>
            <a:r>
              <a:rPr lang="en-GB" dirty="0"/>
              <a:t> – x</a:t>
            </a:r>
            <a:r>
              <a:rPr lang="en-GB" baseline="30000" dirty="0"/>
              <a:t>2</a:t>
            </a:r>
            <a:r>
              <a:rPr lang="en-GB" dirty="0"/>
              <a:t>) + </a:t>
            </a:r>
            <a:r>
              <a:rPr lang="en-NZ" dirty="0"/>
              <a:t>½ m </a:t>
            </a:r>
            <a:r>
              <a:rPr lang="en-NZ" dirty="0">
                <a:latin typeface="Symbol" charset="2"/>
                <a:cs typeface="Symbol" charset="2"/>
              </a:rPr>
              <a:t>w</a:t>
            </a:r>
            <a:r>
              <a:rPr lang="en-NZ" baseline="30000" dirty="0"/>
              <a:t>2</a:t>
            </a:r>
            <a:r>
              <a:rPr lang="en-GB" dirty="0"/>
              <a:t> x</a:t>
            </a:r>
            <a:r>
              <a:rPr lang="en-GB" baseline="30000" dirty="0"/>
              <a:t>2</a:t>
            </a:r>
            <a:endParaRPr lang="en-AU" dirty="0"/>
          </a:p>
          <a:p>
            <a:pPr marL="0" indent="0">
              <a:buNone/>
            </a:pPr>
            <a:r>
              <a:rPr lang="en-NZ" dirty="0"/>
              <a:t>E</a:t>
            </a:r>
            <a:r>
              <a:rPr lang="en-NZ" baseline="-25000" dirty="0"/>
              <a:t>T</a:t>
            </a:r>
            <a:r>
              <a:rPr lang="en-GB" dirty="0"/>
              <a:t> = ½ m </a:t>
            </a:r>
            <a:r>
              <a:rPr lang="en-GB" dirty="0">
                <a:latin typeface="Symbol" charset="2"/>
                <a:cs typeface="Symbol" charset="2"/>
              </a:rPr>
              <a:t>w</a:t>
            </a:r>
            <a:r>
              <a:rPr lang="en-GB" baseline="30000" dirty="0"/>
              <a:t>2</a:t>
            </a:r>
            <a:r>
              <a:rPr lang="en-GB" dirty="0"/>
              <a:t> (x</a:t>
            </a:r>
            <a:r>
              <a:rPr lang="en-GB" baseline="-25000" dirty="0"/>
              <a:t>0</a:t>
            </a:r>
            <a:r>
              <a:rPr lang="en-GB" baseline="30000" dirty="0"/>
              <a:t>2</a:t>
            </a:r>
            <a:r>
              <a:rPr lang="en-GB" dirty="0"/>
              <a:t> – x</a:t>
            </a:r>
            <a:r>
              <a:rPr lang="en-GB" baseline="30000" dirty="0"/>
              <a:t>2</a:t>
            </a:r>
            <a:r>
              <a:rPr lang="en-GB" dirty="0"/>
              <a:t> + x</a:t>
            </a:r>
            <a:r>
              <a:rPr lang="en-GB" baseline="30000" dirty="0"/>
              <a:t>2</a:t>
            </a:r>
            <a:r>
              <a:rPr lang="en-GB" dirty="0" smtClean="0"/>
              <a:t>)</a:t>
            </a:r>
            <a:endParaRPr lang="en-AU" dirty="0"/>
          </a:p>
          <a:p>
            <a:pPr marL="0" indent="0" algn="ctr">
              <a:buNone/>
            </a:pPr>
            <a:r>
              <a:rPr lang="en-NZ" dirty="0"/>
              <a:t>E</a:t>
            </a:r>
            <a:r>
              <a:rPr lang="en-NZ" baseline="-25000" dirty="0"/>
              <a:t>T</a:t>
            </a:r>
            <a:r>
              <a:rPr lang="en-NZ" dirty="0"/>
              <a:t> = ½ m </a:t>
            </a:r>
            <a:r>
              <a:rPr lang="en-NZ" dirty="0">
                <a:latin typeface="Symbol" charset="2"/>
                <a:cs typeface="Symbol" charset="2"/>
              </a:rPr>
              <a:t>w</a:t>
            </a:r>
            <a:r>
              <a:rPr lang="en-NZ" baseline="30000" dirty="0"/>
              <a:t>2</a:t>
            </a:r>
            <a:r>
              <a:rPr lang="en-GB" dirty="0"/>
              <a:t> </a:t>
            </a:r>
            <a:r>
              <a:rPr lang="en-GB" dirty="0" smtClean="0"/>
              <a:t>x</a:t>
            </a:r>
            <a:r>
              <a:rPr lang="en-GB" baseline="-25000" dirty="0" smtClean="0"/>
              <a:t>0</a:t>
            </a:r>
            <a:r>
              <a:rPr lang="en-GB" baseline="30000" dirty="0" smtClean="0"/>
              <a:t>2</a:t>
            </a:r>
            <a:endParaRPr lang="en-AU" dirty="0"/>
          </a:p>
          <a:p>
            <a:pPr marL="0" indent="0">
              <a:buNone/>
            </a:pPr>
            <a:r>
              <a:rPr lang="en-GB" sz="1900" dirty="0"/>
              <a:t>E</a:t>
            </a:r>
            <a:r>
              <a:rPr lang="en-GB" sz="1900" baseline="-25000" dirty="0"/>
              <a:t>P</a:t>
            </a:r>
            <a:r>
              <a:rPr lang="en-GB" sz="1900" dirty="0"/>
              <a:t> = potential energy, J</a:t>
            </a:r>
            <a:endParaRPr lang="en-AU" sz="1900" dirty="0"/>
          </a:p>
          <a:p>
            <a:pPr marL="0" indent="0">
              <a:buNone/>
            </a:pPr>
            <a:r>
              <a:rPr lang="en-GB" sz="1900" dirty="0"/>
              <a:t>x</a:t>
            </a:r>
            <a:r>
              <a:rPr lang="en-GB" sz="1900" baseline="-25000" dirty="0"/>
              <a:t>0</a:t>
            </a:r>
            <a:r>
              <a:rPr lang="en-GB" sz="1900" dirty="0"/>
              <a:t> = amplitude of SHM, m</a:t>
            </a:r>
            <a:endParaRPr lang="en-AU" sz="1900" dirty="0"/>
          </a:p>
          <a:p>
            <a:pPr marL="0" indent="0">
              <a:buNone/>
            </a:pPr>
            <a:r>
              <a:rPr lang="en-GB" sz="1900" dirty="0">
                <a:latin typeface="Symbol" charset="2"/>
                <a:cs typeface="Symbol" charset="2"/>
              </a:rPr>
              <a:t>w</a:t>
            </a:r>
            <a:r>
              <a:rPr lang="en-GB" sz="1900" dirty="0"/>
              <a:t> = angular velocity, rad.s</a:t>
            </a:r>
            <a:r>
              <a:rPr lang="en-GB" sz="1900" baseline="30000" dirty="0"/>
              <a:t>-1</a:t>
            </a:r>
            <a:r>
              <a:rPr lang="en-GB" sz="1900" dirty="0"/>
              <a:t> </a:t>
            </a:r>
            <a:endParaRPr lang="en-AU" sz="1900" dirty="0"/>
          </a:p>
          <a:p>
            <a:pPr marL="0" indent="0">
              <a:buNone/>
            </a:pPr>
            <a:r>
              <a:rPr lang="en-GB" sz="1900" dirty="0"/>
              <a:t>m = mass, kg</a:t>
            </a:r>
            <a:endParaRPr lang="en-AU" sz="1900" dirty="0"/>
          </a:p>
        </p:txBody>
      </p:sp>
    </p:spTree>
    <p:extLst>
      <p:ext uri="{BB962C8B-B14F-4D97-AF65-F5344CB8AC3E}">
        <p14:creationId xmlns:p14="http://schemas.microsoft.com/office/powerpoint/2010/main" val="394642333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764" y="1523999"/>
            <a:ext cx="7052235" cy="2076825"/>
          </a:xfrm>
        </p:spPr>
        <p:txBody>
          <a:bodyPr/>
          <a:lstStyle/>
          <a:p>
            <a:r>
              <a:rPr lang="en-US" dirty="0" smtClean="0"/>
              <a:t>4.3 Forced Oscillations and Resonance</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4674967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Damping</a:t>
            </a:r>
            <a:endParaRPr lang="en-US" dirty="0"/>
          </a:p>
        </p:txBody>
      </p:sp>
      <p:sp>
        <p:nvSpPr>
          <p:cNvPr id="3" name="Content Placeholder 2"/>
          <p:cNvSpPr>
            <a:spLocks noGrp="1"/>
          </p:cNvSpPr>
          <p:nvPr>
            <p:ph idx="1"/>
          </p:nvPr>
        </p:nvSpPr>
        <p:spPr/>
        <p:txBody>
          <a:bodyPr/>
          <a:lstStyle/>
          <a:p>
            <a:r>
              <a:rPr lang="en-NZ" dirty="0"/>
              <a:t>Theoretically, when an object is moving in SHM the amplitude of oscillations stays the </a:t>
            </a:r>
            <a:r>
              <a:rPr lang="en-NZ" dirty="0" smtClean="0"/>
              <a:t>same</a:t>
            </a:r>
          </a:p>
          <a:p>
            <a:r>
              <a:rPr lang="en-NZ" dirty="0" smtClean="0"/>
              <a:t>In </a:t>
            </a:r>
            <a:r>
              <a:rPr lang="en-NZ" dirty="0"/>
              <a:t>reality, friction forces oppose the movement of the object and energy is dissipated as </a:t>
            </a:r>
            <a:r>
              <a:rPr lang="en-NZ" dirty="0" smtClean="0"/>
              <a:t>heat</a:t>
            </a:r>
          </a:p>
          <a:p>
            <a:r>
              <a:rPr lang="en-NZ" dirty="0" smtClean="0"/>
              <a:t>As </a:t>
            </a:r>
            <a:r>
              <a:rPr lang="en-NZ" dirty="0"/>
              <a:t>a result, the amplitude of oscillations </a:t>
            </a:r>
            <a:r>
              <a:rPr lang="en-NZ" dirty="0" smtClean="0"/>
              <a:t>decreases</a:t>
            </a:r>
          </a:p>
          <a:p>
            <a:r>
              <a:rPr lang="en-NZ" dirty="0" smtClean="0"/>
              <a:t> </a:t>
            </a:r>
            <a:r>
              <a:rPr lang="en-NZ" dirty="0"/>
              <a:t>This is called </a:t>
            </a:r>
            <a:r>
              <a:rPr lang="en-NZ" b="1" dirty="0" smtClean="0"/>
              <a:t>damping</a:t>
            </a:r>
            <a:endParaRPr lang="en-AU" b="1" dirty="0"/>
          </a:p>
          <a:p>
            <a:r>
              <a:rPr lang="en-NZ" dirty="0"/>
              <a:t>Examples of damped oscillations include: a swing that gradually swings lower and lower, a plucked guitar string that gradually stops vibrating, and the suspension of a </a:t>
            </a:r>
            <a:r>
              <a:rPr lang="en-NZ" dirty="0" smtClean="0"/>
              <a:t>car</a:t>
            </a:r>
            <a:endParaRPr lang="en-AU" dirty="0"/>
          </a:p>
        </p:txBody>
      </p:sp>
    </p:spTree>
    <p:extLst>
      <p:ext uri="{BB962C8B-B14F-4D97-AF65-F5344CB8AC3E}">
        <p14:creationId xmlns:p14="http://schemas.microsoft.com/office/powerpoint/2010/main" val="117267498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Damping</a:t>
            </a:r>
            <a:endParaRPr lang="en-US" dirty="0"/>
          </a:p>
        </p:txBody>
      </p:sp>
      <p:sp>
        <p:nvSpPr>
          <p:cNvPr id="3" name="Content Placeholder 2"/>
          <p:cNvSpPr>
            <a:spLocks noGrp="1"/>
          </p:cNvSpPr>
          <p:nvPr>
            <p:ph idx="1"/>
          </p:nvPr>
        </p:nvSpPr>
        <p:spPr>
          <a:xfrm>
            <a:off x="549275" y="1600200"/>
            <a:ext cx="8042276" cy="5257799"/>
          </a:xfrm>
        </p:spPr>
        <p:txBody>
          <a:bodyPr>
            <a:normAutofit/>
          </a:bodyPr>
          <a:lstStyle/>
          <a:p>
            <a:r>
              <a:rPr lang="en-NZ" dirty="0"/>
              <a:t>A </a:t>
            </a:r>
            <a:r>
              <a:rPr lang="en-NZ" b="1" dirty="0"/>
              <a:t>lightly damped </a:t>
            </a:r>
            <a:r>
              <a:rPr lang="en-NZ" dirty="0"/>
              <a:t>system is one in which the oscillations decay very gradually, e.g. a well oiled </a:t>
            </a:r>
            <a:r>
              <a:rPr lang="en-NZ" dirty="0" smtClean="0"/>
              <a:t>pendulum</a:t>
            </a:r>
            <a:endParaRPr lang="en-AU" dirty="0"/>
          </a:p>
          <a:p>
            <a:r>
              <a:rPr lang="en-NZ" dirty="0"/>
              <a:t>A </a:t>
            </a:r>
            <a:r>
              <a:rPr lang="en-NZ" b="1" dirty="0"/>
              <a:t>heavily damped </a:t>
            </a:r>
            <a:r>
              <a:rPr lang="en-NZ" dirty="0"/>
              <a:t>system is one in which the oscillations decay rapidly, e.g. a pendulum swinging underwater (causing a high amount of friction</a:t>
            </a:r>
            <a:r>
              <a:rPr lang="en-NZ" dirty="0" smtClean="0"/>
              <a:t>)</a:t>
            </a:r>
            <a:endParaRPr lang="en-AU" dirty="0"/>
          </a:p>
          <a:p>
            <a:r>
              <a:rPr lang="en-NZ" dirty="0"/>
              <a:t>A </a:t>
            </a:r>
            <a:r>
              <a:rPr lang="en-NZ" b="1" dirty="0"/>
              <a:t>critically damped </a:t>
            </a:r>
            <a:r>
              <a:rPr lang="en-NZ" dirty="0"/>
              <a:t>system is one that is damped so heavily that the object comes to rest at the equilibrium position without oscillating at </a:t>
            </a:r>
            <a:r>
              <a:rPr lang="en-NZ" dirty="0" smtClean="0"/>
              <a:t>all</a:t>
            </a:r>
          </a:p>
          <a:p>
            <a:r>
              <a:rPr lang="en-NZ" dirty="0" smtClean="0"/>
              <a:t>Critically </a:t>
            </a:r>
            <a:r>
              <a:rPr lang="en-NZ" dirty="0"/>
              <a:t>damped systems are used in bridge and building designs where it is important that any oscillations are reduced </a:t>
            </a:r>
            <a:r>
              <a:rPr lang="en-NZ" dirty="0" smtClean="0"/>
              <a:t>rapidly</a:t>
            </a:r>
            <a:endParaRPr lang="en-AU" dirty="0"/>
          </a:p>
        </p:txBody>
      </p:sp>
    </p:spTree>
    <p:extLst>
      <p:ext uri="{BB962C8B-B14F-4D97-AF65-F5344CB8AC3E}">
        <p14:creationId xmlns:p14="http://schemas.microsoft.com/office/powerpoint/2010/main" val="98826355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Frequency</a:t>
            </a:r>
            <a:endParaRPr lang="en-US" dirty="0"/>
          </a:p>
        </p:txBody>
      </p:sp>
      <p:sp>
        <p:nvSpPr>
          <p:cNvPr id="3" name="Content Placeholder 2"/>
          <p:cNvSpPr>
            <a:spLocks noGrp="1"/>
          </p:cNvSpPr>
          <p:nvPr>
            <p:ph idx="1"/>
          </p:nvPr>
        </p:nvSpPr>
        <p:spPr/>
        <p:txBody>
          <a:bodyPr>
            <a:normAutofit fontScale="92500" lnSpcReduction="20000"/>
          </a:bodyPr>
          <a:lstStyle/>
          <a:p>
            <a:r>
              <a:rPr lang="en-NZ" dirty="0"/>
              <a:t>If an external force is applied to an oscillating system, it will oscillate at the </a:t>
            </a:r>
            <a:r>
              <a:rPr lang="en-NZ" b="1" dirty="0"/>
              <a:t>natural frequency </a:t>
            </a:r>
            <a:r>
              <a:rPr lang="en-NZ" dirty="0"/>
              <a:t>of the system, e.g. a child swinging on a swing after a single </a:t>
            </a:r>
            <a:r>
              <a:rPr lang="en-NZ" dirty="0" smtClean="0"/>
              <a:t>push</a:t>
            </a:r>
            <a:endParaRPr lang="en-AU" dirty="0"/>
          </a:p>
          <a:p>
            <a:r>
              <a:rPr lang="en-NZ" dirty="0"/>
              <a:t>If an external </a:t>
            </a:r>
            <a:r>
              <a:rPr lang="en-NZ" b="1" dirty="0"/>
              <a:t>driver</a:t>
            </a:r>
            <a:r>
              <a:rPr lang="en-NZ" dirty="0"/>
              <a:t> repeatedly applies a force to an oscillating system, </a:t>
            </a:r>
            <a:r>
              <a:rPr lang="en-NZ" b="1" dirty="0"/>
              <a:t>forced oscillations </a:t>
            </a:r>
            <a:r>
              <a:rPr lang="en-NZ" dirty="0"/>
              <a:t>will occur, e.g. giving a child on a swing repeated </a:t>
            </a:r>
            <a:r>
              <a:rPr lang="en-NZ" dirty="0" smtClean="0"/>
              <a:t>pushes</a:t>
            </a:r>
            <a:endParaRPr lang="en-AU" dirty="0"/>
          </a:p>
          <a:p>
            <a:r>
              <a:rPr lang="en-NZ" dirty="0"/>
              <a:t>If the forced oscillations are applied at the same frequency as the natural frequency, </a:t>
            </a:r>
            <a:r>
              <a:rPr lang="en-NZ" b="1" dirty="0" smtClean="0"/>
              <a:t>resonance</a:t>
            </a:r>
            <a:r>
              <a:rPr lang="en-NZ" dirty="0" smtClean="0"/>
              <a:t> </a:t>
            </a:r>
            <a:r>
              <a:rPr lang="en-NZ" dirty="0"/>
              <a:t>occurs and the amplitude of the oscillations </a:t>
            </a:r>
            <a:r>
              <a:rPr lang="en-NZ" dirty="0" smtClean="0"/>
              <a:t>increases</a:t>
            </a:r>
            <a:endParaRPr lang="en-AU" dirty="0"/>
          </a:p>
          <a:p>
            <a:r>
              <a:rPr lang="en-GB" dirty="0"/>
              <a:t>Overall, the amplitude of the oscillations of an object moving in SHM will depend on the driving frequency, the natural frequency, the phase difference between these, the amplitude of the driving force, and the amount of </a:t>
            </a:r>
            <a:r>
              <a:rPr lang="en-GB" dirty="0" smtClean="0"/>
              <a:t>damping</a:t>
            </a:r>
            <a:endParaRPr lang="en-AU" dirty="0"/>
          </a:p>
        </p:txBody>
      </p:sp>
    </p:spTree>
    <p:extLst>
      <p:ext uri="{BB962C8B-B14F-4D97-AF65-F5344CB8AC3E}">
        <p14:creationId xmlns:p14="http://schemas.microsoft.com/office/powerpoint/2010/main" val="252765551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Resonance Curve</a:t>
            </a:r>
            <a:endParaRPr lang="en-US" dirty="0"/>
          </a:p>
        </p:txBody>
      </p:sp>
      <p:sp>
        <p:nvSpPr>
          <p:cNvPr id="3" name="Content Placeholder 2"/>
          <p:cNvSpPr>
            <a:spLocks noGrp="1"/>
          </p:cNvSpPr>
          <p:nvPr>
            <p:ph idx="1"/>
          </p:nvPr>
        </p:nvSpPr>
        <p:spPr/>
        <p:txBody>
          <a:bodyPr/>
          <a:lstStyle/>
          <a:p>
            <a:r>
              <a:rPr lang="en-NZ" dirty="0"/>
              <a:t>In a resonance curve, the amplitude of oscillations (y-axis) is plotted against the driver frequency (x-axis</a:t>
            </a:r>
            <a:r>
              <a:rPr lang="en-NZ" dirty="0" smtClean="0"/>
              <a:t>)</a:t>
            </a:r>
            <a:endParaRPr lang="en-NZ" dirty="0"/>
          </a:p>
          <a:p>
            <a:r>
              <a:rPr lang="en-NZ" dirty="0" smtClean="0"/>
              <a:t>When </a:t>
            </a:r>
            <a:r>
              <a:rPr lang="en-NZ" dirty="0"/>
              <a:t>the driver frequency is equal to the natural frequency (or resonant frequency), the amplitude of oscillations will reach a </a:t>
            </a:r>
            <a:r>
              <a:rPr lang="en-NZ" dirty="0" smtClean="0"/>
              <a:t>peak</a:t>
            </a:r>
          </a:p>
          <a:p>
            <a:r>
              <a:rPr lang="en-NZ" dirty="0" smtClean="0"/>
              <a:t>If </a:t>
            </a:r>
            <a:r>
              <a:rPr lang="en-NZ" dirty="0"/>
              <a:t>the system is lightly damped, there will be a high, steep peak at the resonant frequency, giving a clearly defined </a:t>
            </a:r>
            <a:r>
              <a:rPr lang="en-NZ" dirty="0" smtClean="0"/>
              <a:t>peak</a:t>
            </a:r>
            <a:endParaRPr lang="en-AU" dirty="0"/>
          </a:p>
          <a:p>
            <a:r>
              <a:rPr lang="en-NZ" dirty="0"/>
              <a:t>If the system is heavily damped, the resonance peak will be smaller and less </a:t>
            </a:r>
            <a:r>
              <a:rPr lang="en-NZ" dirty="0" smtClean="0"/>
              <a:t>steep</a:t>
            </a:r>
            <a:endParaRPr lang="en-AU" dirty="0"/>
          </a:p>
        </p:txBody>
      </p:sp>
    </p:spTree>
    <p:extLst>
      <p:ext uri="{BB962C8B-B14F-4D97-AF65-F5344CB8AC3E}">
        <p14:creationId xmlns:p14="http://schemas.microsoft.com/office/powerpoint/2010/main" val="24979199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Waves</a:t>
            </a:r>
            <a:endParaRPr lang="en-US" dirty="0"/>
          </a:p>
        </p:txBody>
      </p:sp>
      <p:sp>
        <p:nvSpPr>
          <p:cNvPr id="3" name="Content Placeholder 2"/>
          <p:cNvSpPr>
            <a:spLocks noGrp="1"/>
          </p:cNvSpPr>
          <p:nvPr>
            <p:ph idx="1"/>
          </p:nvPr>
        </p:nvSpPr>
        <p:spPr>
          <a:xfrm>
            <a:off x="254000" y="1444532"/>
            <a:ext cx="8606117" cy="5196261"/>
          </a:xfrm>
        </p:spPr>
        <p:txBody>
          <a:bodyPr/>
          <a:lstStyle/>
          <a:p>
            <a:r>
              <a:rPr lang="en-NZ" dirty="0"/>
              <a:t>In </a:t>
            </a:r>
            <a:r>
              <a:rPr lang="en-NZ" b="1" dirty="0"/>
              <a:t>longitudinal waves</a:t>
            </a:r>
            <a:r>
              <a:rPr lang="en-NZ" dirty="0"/>
              <a:t>, the particles oscillate along the direction of </a:t>
            </a:r>
            <a:r>
              <a:rPr lang="en-NZ" dirty="0" smtClean="0"/>
              <a:t>travel</a:t>
            </a:r>
          </a:p>
          <a:p>
            <a:r>
              <a:rPr lang="en-NZ" dirty="0" smtClean="0"/>
              <a:t>Examples </a:t>
            </a:r>
            <a:r>
              <a:rPr lang="en-NZ" dirty="0"/>
              <a:t>of longitudinal waves include: sound waves, the primary waves of an </a:t>
            </a:r>
            <a:r>
              <a:rPr lang="en-NZ" dirty="0" smtClean="0"/>
              <a:t>earthquake </a:t>
            </a:r>
          </a:p>
          <a:p>
            <a:r>
              <a:rPr lang="en-NZ" dirty="0" smtClean="0"/>
              <a:t>The </a:t>
            </a:r>
            <a:r>
              <a:rPr lang="en-NZ" dirty="0"/>
              <a:t>point where the particles are closest together is called a </a:t>
            </a:r>
            <a:r>
              <a:rPr lang="en-NZ" b="1" dirty="0"/>
              <a:t>compression</a:t>
            </a:r>
            <a:r>
              <a:rPr lang="en-NZ" dirty="0"/>
              <a:t>, the point where the particles are farthest apart is called a </a:t>
            </a:r>
            <a:r>
              <a:rPr lang="en-NZ" b="1" dirty="0" smtClean="0"/>
              <a:t>rarefaction</a:t>
            </a:r>
            <a:r>
              <a:rPr lang="en-NZ" dirty="0" smtClean="0"/>
              <a:t> </a:t>
            </a:r>
            <a:endParaRPr lang="en-AU" dirty="0"/>
          </a:p>
          <a:p>
            <a:endParaRPr lang="en-US" dirty="0"/>
          </a:p>
        </p:txBody>
      </p:sp>
      <p:pic>
        <p:nvPicPr>
          <p:cNvPr id="4" name="Picture 3"/>
          <p:cNvPicPr>
            <a:picLocks noChangeAspect="1"/>
          </p:cNvPicPr>
          <p:nvPr/>
        </p:nvPicPr>
        <p:blipFill>
          <a:blip r:embed="rId3"/>
          <a:stretch>
            <a:fillRect/>
          </a:stretch>
        </p:blipFill>
        <p:spPr>
          <a:xfrm>
            <a:off x="2644588" y="4538269"/>
            <a:ext cx="3824195" cy="2319731"/>
          </a:xfrm>
          <a:prstGeom prst="rect">
            <a:avLst/>
          </a:prstGeom>
        </p:spPr>
      </p:pic>
    </p:spTree>
    <p:extLst>
      <p:ext uri="{BB962C8B-B14F-4D97-AF65-F5344CB8AC3E}">
        <p14:creationId xmlns:p14="http://schemas.microsoft.com/office/powerpoint/2010/main" val="398212115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Resonance Curve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61300" y="1595346"/>
            <a:ext cx="8861739" cy="4224500"/>
          </a:xfrm>
          <a:prstGeom prst="rect">
            <a:avLst/>
          </a:prstGeom>
        </p:spPr>
      </p:pic>
    </p:spTree>
    <p:extLst>
      <p:ext uri="{BB962C8B-B14F-4D97-AF65-F5344CB8AC3E}">
        <p14:creationId xmlns:p14="http://schemas.microsoft.com/office/powerpoint/2010/main" val="418575785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Resonance</a:t>
            </a:r>
            <a:endParaRPr lang="en-US" dirty="0"/>
          </a:p>
        </p:txBody>
      </p:sp>
      <p:sp>
        <p:nvSpPr>
          <p:cNvPr id="3" name="Content Placeholder 2"/>
          <p:cNvSpPr>
            <a:spLocks noGrp="1"/>
          </p:cNvSpPr>
          <p:nvPr>
            <p:ph idx="1"/>
          </p:nvPr>
        </p:nvSpPr>
        <p:spPr>
          <a:xfrm>
            <a:off x="231754" y="1494374"/>
            <a:ext cx="8719462" cy="5363625"/>
          </a:xfrm>
        </p:spPr>
        <p:txBody>
          <a:bodyPr>
            <a:normAutofit fontScale="92500" lnSpcReduction="10000"/>
          </a:bodyPr>
          <a:lstStyle/>
          <a:p>
            <a:r>
              <a:rPr lang="en-NZ" dirty="0"/>
              <a:t>There are situations in which resonance can be harmful or unhelpful, </a:t>
            </a:r>
            <a:r>
              <a:rPr lang="en-NZ" dirty="0" smtClean="0"/>
              <a:t>for example:</a:t>
            </a:r>
          </a:p>
          <a:p>
            <a:pPr lvl="1"/>
            <a:r>
              <a:rPr lang="en-NZ" dirty="0" smtClean="0"/>
              <a:t>when </a:t>
            </a:r>
            <a:r>
              <a:rPr lang="en-NZ" dirty="0"/>
              <a:t>wind gusts blow a bridge at the natural frequency of the </a:t>
            </a:r>
            <a:r>
              <a:rPr lang="en-NZ" dirty="0" smtClean="0"/>
              <a:t>bridge</a:t>
            </a:r>
            <a:endParaRPr lang="en-NZ" dirty="0"/>
          </a:p>
          <a:p>
            <a:pPr lvl="1"/>
            <a:r>
              <a:rPr lang="en-NZ" dirty="0" smtClean="0"/>
              <a:t>when </a:t>
            </a:r>
            <a:r>
              <a:rPr lang="en-NZ" dirty="0"/>
              <a:t>the waves of an earthquake match the natural frequency of a tall </a:t>
            </a:r>
            <a:r>
              <a:rPr lang="en-NZ" dirty="0" smtClean="0"/>
              <a:t>building</a:t>
            </a:r>
            <a:endParaRPr lang="en-NZ" dirty="0"/>
          </a:p>
          <a:p>
            <a:pPr lvl="1"/>
            <a:r>
              <a:rPr lang="en-NZ" dirty="0" smtClean="0"/>
              <a:t>when </a:t>
            </a:r>
            <a:r>
              <a:rPr lang="en-NZ" dirty="0"/>
              <a:t>a car goes over a bumpy road at the natural frequency of the car’s </a:t>
            </a:r>
            <a:r>
              <a:rPr lang="en-NZ" dirty="0" smtClean="0"/>
              <a:t>suspension</a:t>
            </a:r>
            <a:endParaRPr lang="en-NZ" dirty="0"/>
          </a:p>
          <a:p>
            <a:pPr lvl="1"/>
            <a:r>
              <a:rPr lang="en-NZ" dirty="0" smtClean="0"/>
              <a:t>when </a:t>
            </a:r>
            <a:r>
              <a:rPr lang="en-NZ" dirty="0"/>
              <a:t>spinning machinery operates at the resonant frequency of the structures supporting </a:t>
            </a:r>
            <a:r>
              <a:rPr lang="en-NZ" dirty="0" smtClean="0"/>
              <a:t>it</a:t>
            </a:r>
            <a:endParaRPr lang="en-AU" dirty="0"/>
          </a:p>
          <a:p>
            <a:r>
              <a:rPr lang="en-NZ" dirty="0"/>
              <a:t>Resonant properties are also used by humans, </a:t>
            </a:r>
            <a:r>
              <a:rPr lang="en-NZ" dirty="0" smtClean="0"/>
              <a:t>for example:</a:t>
            </a:r>
          </a:p>
          <a:p>
            <a:pPr lvl="1"/>
            <a:r>
              <a:rPr lang="en-NZ" dirty="0" smtClean="0"/>
              <a:t> </a:t>
            </a:r>
            <a:r>
              <a:rPr lang="en-NZ" dirty="0"/>
              <a:t>sound resonates and is amplified in the cavity of an acoustic guitar or </a:t>
            </a:r>
            <a:r>
              <a:rPr lang="en-NZ" dirty="0" smtClean="0"/>
              <a:t>violin</a:t>
            </a:r>
            <a:endParaRPr lang="en-NZ" dirty="0"/>
          </a:p>
          <a:p>
            <a:pPr lvl="1"/>
            <a:r>
              <a:rPr lang="en-NZ" dirty="0" smtClean="0"/>
              <a:t>electrical </a:t>
            </a:r>
            <a:r>
              <a:rPr lang="en-NZ" dirty="0"/>
              <a:t>circuits can be tuned to the frequency of radio or TV signals resulting in reception of a radio or TV </a:t>
            </a:r>
            <a:r>
              <a:rPr lang="en-NZ" dirty="0" smtClean="0"/>
              <a:t>channel</a:t>
            </a:r>
            <a:endParaRPr lang="en-AU" dirty="0"/>
          </a:p>
        </p:txBody>
      </p:sp>
    </p:spTree>
    <p:extLst>
      <p:ext uri="{BB962C8B-B14F-4D97-AF65-F5344CB8AC3E}">
        <p14:creationId xmlns:p14="http://schemas.microsoft.com/office/powerpoint/2010/main" val="158972088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5144" b="5144"/>
          <a:stretch>
            <a:fillRect/>
          </a:stretch>
        </p:blipFill>
        <p:spPr/>
      </p:pic>
    </p:spTree>
    <p:extLst>
      <p:ext uri="{BB962C8B-B14F-4D97-AF65-F5344CB8AC3E}">
        <p14:creationId xmlns:p14="http://schemas.microsoft.com/office/powerpoint/2010/main" val="71528982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1874" b="11874"/>
          <a:stretch>
            <a:fillRect/>
          </a:stretch>
        </p:blipFill>
        <p:spPr/>
      </p:pic>
    </p:spTree>
    <p:extLst>
      <p:ext uri="{BB962C8B-B14F-4D97-AF65-F5344CB8AC3E}">
        <p14:creationId xmlns:p14="http://schemas.microsoft.com/office/powerpoint/2010/main" val="12913019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Waves</a:t>
            </a:r>
            <a:endParaRPr lang="en-US" dirty="0"/>
          </a:p>
        </p:txBody>
      </p:sp>
      <p:sp>
        <p:nvSpPr>
          <p:cNvPr id="3" name="Content Placeholder 2"/>
          <p:cNvSpPr>
            <a:spLocks noGrp="1"/>
          </p:cNvSpPr>
          <p:nvPr>
            <p:ph idx="1"/>
          </p:nvPr>
        </p:nvSpPr>
        <p:spPr/>
        <p:txBody>
          <a:bodyPr/>
          <a:lstStyle/>
          <a:p>
            <a:r>
              <a:rPr lang="en-NZ" dirty="0" smtClean="0"/>
              <a:t>Waves </a:t>
            </a:r>
            <a:r>
              <a:rPr lang="en-NZ" dirty="0"/>
              <a:t>can be represented by:</a:t>
            </a:r>
            <a:endParaRPr lang="en-AU" dirty="0"/>
          </a:p>
          <a:p>
            <a:pPr lvl="1"/>
            <a:r>
              <a:rPr lang="en-NZ" dirty="0"/>
              <a:t>an arrow (ray) showing the direction that the wave is propagating in</a:t>
            </a:r>
            <a:endParaRPr lang="en-AU" dirty="0"/>
          </a:p>
          <a:p>
            <a:pPr lvl="1"/>
            <a:r>
              <a:rPr lang="en-NZ" dirty="0"/>
              <a:t>lines showing the wave crests (wavefronts) looking down on the waves from </a:t>
            </a:r>
            <a:r>
              <a:rPr lang="en-NZ" dirty="0" smtClean="0"/>
              <a:t>above</a:t>
            </a:r>
            <a:endParaRPr lang="en-AU" dirty="0"/>
          </a:p>
        </p:txBody>
      </p:sp>
    </p:spTree>
    <p:extLst>
      <p:ext uri="{BB962C8B-B14F-4D97-AF65-F5344CB8AC3E}">
        <p14:creationId xmlns:p14="http://schemas.microsoft.com/office/powerpoint/2010/main" val="38570755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Terms</a:t>
            </a:r>
            <a:endParaRPr lang="en-US" dirty="0"/>
          </a:p>
        </p:txBody>
      </p:sp>
      <p:sp>
        <p:nvSpPr>
          <p:cNvPr id="3" name="Content Placeholder 2"/>
          <p:cNvSpPr>
            <a:spLocks noGrp="1"/>
          </p:cNvSpPr>
          <p:nvPr>
            <p:ph idx="1"/>
          </p:nvPr>
        </p:nvSpPr>
        <p:spPr>
          <a:xfrm>
            <a:off x="179293" y="1444532"/>
            <a:ext cx="8800353" cy="5413468"/>
          </a:xfrm>
        </p:spPr>
        <p:txBody>
          <a:bodyPr>
            <a:normAutofit fontScale="77500" lnSpcReduction="20000"/>
          </a:bodyPr>
          <a:lstStyle/>
          <a:p>
            <a:r>
              <a:rPr lang="en-NZ" dirty="0"/>
              <a:t>The </a:t>
            </a:r>
            <a:r>
              <a:rPr lang="en-NZ" b="1" dirty="0"/>
              <a:t>displacement</a:t>
            </a:r>
            <a:r>
              <a:rPr lang="en-NZ" dirty="0"/>
              <a:t> (x, m) of a particle is how far it has moved from its rest </a:t>
            </a:r>
            <a:r>
              <a:rPr lang="en-NZ" dirty="0" smtClean="0"/>
              <a:t>position</a:t>
            </a:r>
            <a:endParaRPr lang="en-AU" dirty="0"/>
          </a:p>
          <a:p>
            <a:r>
              <a:rPr lang="en-NZ" dirty="0"/>
              <a:t>The </a:t>
            </a:r>
            <a:r>
              <a:rPr lang="en-NZ" b="1" dirty="0"/>
              <a:t>wavelength</a:t>
            </a:r>
            <a:r>
              <a:rPr lang="en-NZ" dirty="0"/>
              <a:t> (</a:t>
            </a:r>
            <a:r>
              <a:rPr lang="en-NZ" dirty="0">
                <a:latin typeface="Symbol" charset="2"/>
                <a:cs typeface="Symbol" charset="2"/>
              </a:rPr>
              <a:t>l</a:t>
            </a:r>
            <a:r>
              <a:rPr lang="en-NZ" dirty="0"/>
              <a:t>, m) is the distance between two consecutive particles that have the same </a:t>
            </a:r>
            <a:r>
              <a:rPr lang="en-NZ" dirty="0" smtClean="0"/>
              <a:t>displacement</a:t>
            </a:r>
            <a:r>
              <a:rPr lang="en-NZ" dirty="0"/>
              <a:t>, i.e. to consecutive crests/compressions or troughs/</a:t>
            </a:r>
            <a:r>
              <a:rPr lang="en-NZ" dirty="0" smtClean="0"/>
              <a:t>rarefactions</a:t>
            </a:r>
            <a:endParaRPr lang="en-AU" dirty="0"/>
          </a:p>
          <a:p>
            <a:r>
              <a:rPr lang="en-NZ" dirty="0"/>
              <a:t>The </a:t>
            </a:r>
            <a:r>
              <a:rPr lang="en-NZ" b="1" dirty="0"/>
              <a:t>velocity</a:t>
            </a:r>
            <a:r>
              <a:rPr lang="en-NZ" dirty="0"/>
              <a:t> (v, m.s</a:t>
            </a:r>
            <a:r>
              <a:rPr lang="en-NZ" baseline="30000" dirty="0"/>
              <a:t>-1</a:t>
            </a:r>
            <a:r>
              <a:rPr lang="en-NZ" dirty="0"/>
              <a:t>) of a wave is the speed and direction in which it is </a:t>
            </a:r>
            <a:r>
              <a:rPr lang="en-NZ" dirty="0" smtClean="0"/>
              <a:t>travelling</a:t>
            </a:r>
            <a:endParaRPr lang="en-AU" dirty="0"/>
          </a:p>
          <a:p>
            <a:r>
              <a:rPr lang="en-NZ" dirty="0"/>
              <a:t>The </a:t>
            </a:r>
            <a:r>
              <a:rPr lang="en-NZ" b="1" dirty="0"/>
              <a:t>frequency</a:t>
            </a:r>
            <a:r>
              <a:rPr lang="en-NZ" dirty="0"/>
              <a:t> (f, s</a:t>
            </a:r>
            <a:r>
              <a:rPr lang="en-NZ" baseline="30000" dirty="0"/>
              <a:t>-1</a:t>
            </a:r>
            <a:r>
              <a:rPr lang="en-NZ" dirty="0"/>
              <a:t> or Hz) of a wave is the number of wavelengths that pass a given point every </a:t>
            </a:r>
            <a:r>
              <a:rPr lang="en-NZ" dirty="0" smtClean="0"/>
              <a:t>second</a:t>
            </a:r>
            <a:endParaRPr lang="en-AU" dirty="0"/>
          </a:p>
          <a:p>
            <a:r>
              <a:rPr lang="en-NZ" dirty="0"/>
              <a:t>The </a:t>
            </a:r>
            <a:r>
              <a:rPr lang="en-NZ" b="1" dirty="0"/>
              <a:t>period</a:t>
            </a:r>
            <a:r>
              <a:rPr lang="en-NZ" dirty="0"/>
              <a:t> (T, s) of a wave is the amount of time taken for one wavelength to pass a given </a:t>
            </a:r>
            <a:r>
              <a:rPr lang="en-NZ" dirty="0" smtClean="0"/>
              <a:t>point</a:t>
            </a:r>
            <a:endParaRPr lang="en-AU" dirty="0"/>
          </a:p>
          <a:p>
            <a:r>
              <a:rPr lang="en-NZ" dirty="0"/>
              <a:t>The </a:t>
            </a:r>
            <a:r>
              <a:rPr lang="en-NZ" b="1" dirty="0"/>
              <a:t>amplitude</a:t>
            </a:r>
            <a:r>
              <a:rPr lang="en-NZ" dirty="0"/>
              <a:t> (A, m) is the maximum displacement of a particle from its rest </a:t>
            </a:r>
            <a:r>
              <a:rPr lang="en-NZ" dirty="0" smtClean="0"/>
              <a:t>position</a:t>
            </a:r>
          </a:p>
          <a:p>
            <a:r>
              <a:rPr lang="en-NZ" dirty="0" smtClean="0"/>
              <a:t>The </a:t>
            </a:r>
            <a:r>
              <a:rPr lang="en-NZ" b="1" dirty="0"/>
              <a:t>intensity</a:t>
            </a:r>
            <a:r>
              <a:rPr lang="en-NZ" dirty="0"/>
              <a:t> (I, J.m</a:t>
            </a:r>
            <a:r>
              <a:rPr lang="en-NZ" baseline="30000" dirty="0"/>
              <a:t>-2</a:t>
            </a:r>
            <a:r>
              <a:rPr lang="en-NZ" dirty="0"/>
              <a:t>.s</a:t>
            </a:r>
            <a:r>
              <a:rPr lang="en-NZ" baseline="30000" dirty="0"/>
              <a:t>-1</a:t>
            </a:r>
            <a:r>
              <a:rPr lang="en-NZ" dirty="0"/>
              <a:t>) is the energy that a wave transports per unit time across a unit area of the medium. The energy transported is proportional to the square of the amplitude, I </a:t>
            </a:r>
            <a:r>
              <a:rPr lang="en-NZ" dirty="0">
                <a:latin typeface="Symbol" charset="2"/>
                <a:cs typeface="Symbol" charset="2"/>
              </a:rPr>
              <a:t>a</a:t>
            </a:r>
            <a:r>
              <a:rPr lang="en-NZ" dirty="0"/>
              <a:t> </a:t>
            </a:r>
            <a:r>
              <a:rPr lang="en-NZ" dirty="0" smtClean="0"/>
              <a:t>A</a:t>
            </a:r>
            <a:r>
              <a:rPr lang="en-NZ" baseline="30000" dirty="0" smtClean="0"/>
              <a:t>2</a:t>
            </a:r>
            <a:endParaRPr lang="en-AU" dirty="0"/>
          </a:p>
        </p:txBody>
      </p:sp>
    </p:spTree>
    <p:extLst>
      <p:ext uri="{BB962C8B-B14F-4D97-AF65-F5344CB8AC3E}">
        <p14:creationId xmlns:p14="http://schemas.microsoft.com/office/powerpoint/2010/main" val="13495251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201</TotalTime>
  <Words>3496</Words>
  <Application>Microsoft Macintosh PowerPoint</Application>
  <PresentationFormat>On-screen Show (4:3)</PresentationFormat>
  <Paragraphs>357</Paragraphs>
  <Slides>73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Breeze</vt:lpstr>
      <vt:lpstr>Document</vt:lpstr>
      <vt:lpstr>4. Oscillations &amp; Waves</vt:lpstr>
      <vt:lpstr>Topic Outline</vt:lpstr>
      <vt:lpstr>4.4 Wave Characteristics</vt:lpstr>
      <vt:lpstr>PowerPoint Presentation</vt:lpstr>
      <vt:lpstr>Wave Terms</vt:lpstr>
      <vt:lpstr>Transverse Waves</vt:lpstr>
      <vt:lpstr>Longitudinal Waves</vt:lpstr>
      <vt:lpstr>Representing Waves</vt:lpstr>
      <vt:lpstr>Wave Terms</vt:lpstr>
      <vt:lpstr>Frequency and Period</vt:lpstr>
      <vt:lpstr>Wave Velocity</vt:lpstr>
      <vt:lpstr>Displacement-Position Graph</vt:lpstr>
      <vt:lpstr>Displacement-Time Graph</vt:lpstr>
      <vt:lpstr>Electromagnetic Waves</vt:lpstr>
      <vt:lpstr>Electromagnetic Waves</vt:lpstr>
      <vt:lpstr>Electromagnetic Spectrum</vt:lpstr>
      <vt:lpstr>Electromagnetic Spectrum</vt:lpstr>
      <vt:lpstr>Electromagnetic Spectrum</vt:lpstr>
      <vt:lpstr>4.5 Wave Properties</vt:lpstr>
      <vt:lpstr>Reflection of Pulses</vt:lpstr>
      <vt:lpstr>Reflection of Pulses</vt:lpstr>
      <vt:lpstr>Reflection of Wavefronts</vt:lpstr>
      <vt:lpstr>Reflection at a Plane Boundary</vt:lpstr>
      <vt:lpstr>Refraction</vt:lpstr>
      <vt:lpstr>PowerPoint Presentation</vt:lpstr>
      <vt:lpstr>PowerPoint Presentation</vt:lpstr>
      <vt:lpstr>PowerPoint Presentation</vt:lpstr>
      <vt:lpstr>Refraction</vt:lpstr>
      <vt:lpstr>Refraction</vt:lpstr>
      <vt:lpstr>Refractive Index</vt:lpstr>
      <vt:lpstr>Refractive Index</vt:lpstr>
      <vt:lpstr>Snell’s Law</vt:lpstr>
      <vt:lpstr>Huygen’s Principle</vt:lpstr>
      <vt:lpstr>Diffraction</vt:lpstr>
      <vt:lpstr>Superposition of Waves</vt:lpstr>
      <vt:lpstr>Constructive Interference</vt:lpstr>
      <vt:lpstr>Destructive Interference</vt:lpstr>
      <vt:lpstr>Two-Source Interference</vt:lpstr>
      <vt:lpstr>PowerPoint Presentation</vt:lpstr>
      <vt:lpstr>Two-Source Interference</vt:lpstr>
      <vt:lpstr>PowerPoint Presentation</vt:lpstr>
      <vt:lpstr>Path Difference &amp; Phase Difference</vt:lpstr>
      <vt:lpstr>Interference of Light</vt:lpstr>
      <vt:lpstr>Beat Frequency</vt:lpstr>
      <vt:lpstr>Beat Frequency</vt:lpstr>
      <vt:lpstr>4.1 Simple Harmonic Motion</vt:lpstr>
      <vt:lpstr>Simple Harmonic Motion</vt:lpstr>
      <vt:lpstr>Simple Harmonic Motion</vt:lpstr>
      <vt:lpstr>Terms in SHM</vt:lpstr>
      <vt:lpstr>The Reference Circle</vt:lpstr>
      <vt:lpstr>Displacement in SHM</vt:lpstr>
      <vt:lpstr>Velocity in SHM</vt:lpstr>
      <vt:lpstr>Another Equation for Velocity</vt:lpstr>
      <vt:lpstr>Acceleration in SHM</vt:lpstr>
      <vt:lpstr>Phasor Diagrams</vt:lpstr>
      <vt:lpstr>Force in SHM</vt:lpstr>
      <vt:lpstr>SHM of a Pendulum</vt:lpstr>
      <vt:lpstr>SHM of a Spring</vt:lpstr>
      <vt:lpstr>Questions in SHM</vt:lpstr>
      <vt:lpstr>4.2 Energy Changes in Simple Harmonic Motion</vt:lpstr>
      <vt:lpstr>Energy Changes in SHM</vt:lpstr>
      <vt:lpstr>Kinetic Energy</vt:lpstr>
      <vt:lpstr>Potential Energy</vt:lpstr>
      <vt:lpstr>Total Energy</vt:lpstr>
      <vt:lpstr>4.3 Forced Oscillations and Resonance</vt:lpstr>
      <vt:lpstr>Damping</vt:lpstr>
      <vt:lpstr>Damping</vt:lpstr>
      <vt:lpstr>Natural Frequency</vt:lpstr>
      <vt:lpstr>Resonance Curve</vt:lpstr>
      <vt:lpstr>Resonance Curve</vt:lpstr>
      <vt:lpstr>Examples of Resonance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Oscillations Waves</dc:title>
  <dc:creator>Teacher</dc:creator>
  <cp:lastModifiedBy>Teacher</cp:lastModifiedBy>
  <cp:revision>59</cp:revision>
  <dcterms:created xsi:type="dcterms:W3CDTF">2012-11-16T03:05:31Z</dcterms:created>
  <dcterms:modified xsi:type="dcterms:W3CDTF">2012-12-06T03:40:44Z</dcterms:modified>
</cp:coreProperties>
</file>