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95" r:id="rId17"/>
    <p:sldId id="284" r:id="rId18"/>
    <p:sldId id="270" r:id="rId19"/>
    <p:sldId id="271" r:id="rId20"/>
    <p:sldId id="272" r:id="rId21"/>
    <p:sldId id="278" r:id="rId22"/>
    <p:sldId id="279" r:id="rId23"/>
    <p:sldId id="280" r:id="rId24"/>
    <p:sldId id="281" r:id="rId25"/>
    <p:sldId id="282" r:id="rId26"/>
    <p:sldId id="283" r:id="rId27"/>
    <p:sldId id="273" r:id="rId28"/>
    <p:sldId id="285" r:id="rId29"/>
    <p:sldId id="286" r:id="rId30"/>
    <p:sldId id="287" r:id="rId31"/>
    <p:sldId id="288" r:id="rId32"/>
    <p:sldId id="291" r:id="rId33"/>
    <p:sldId id="289" r:id="rId34"/>
    <p:sldId id="290" r:id="rId35"/>
    <p:sldId id="294" r:id="rId36"/>
    <p:sldId id="293" r:id="rId37"/>
    <p:sldId id="292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39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eacher:Desktop:Jennifer:Y12&amp;13%20IB%20Px:1%20Physical%20Measurement: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Restoring force</a:t>
            </a:r>
            <a:r>
              <a:rPr lang="en-US" baseline="0"/>
              <a:t> of a spring for varying spring extension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Sheet1!$A$5:$A$8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</c:numCache>
            </c:numRef>
          </c:xVal>
          <c:yVal>
            <c:numRef>
              <c:f>Sheet1!$B$5:$B$8</c:f>
              <c:numCache>
                <c:formatCode>General</c:formatCode>
                <c:ptCount val="4"/>
                <c:pt idx="0">
                  <c:v>0.0</c:v>
                </c:pt>
                <c:pt idx="1">
                  <c:v>3.0</c:v>
                </c:pt>
                <c:pt idx="2">
                  <c:v>6.0</c:v>
                </c:pt>
                <c:pt idx="3">
                  <c:v>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356360"/>
        <c:axId val="2080891976"/>
      </c:scatterChart>
      <c:valAx>
        <c:axId val="21003563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Spring extension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0891976"/>
        <c:crosses val="autoZero"/>
        <c:crossBetween val="midCat"/>
      </c:valAx>
      <c:valAx>
        <c:axId val="2080891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Restoring</a:t>
                </a:r>
                <a:r>
                  <a:rPr lang="en-US" baseline="0"/>
                  <a:t> force (N)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0356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 an object falls versus time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Sheet1!$A$27:$A$31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xVal>
          <c:yVal>
            <c:numRef>
              <c:f>Sheet1!$B$27:$B$31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667448"/>
        <c:axId val="2086672872"/>
      </c:scatterChart>
      <c:valAx>
        <c:axId val="20866674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672872"/>
        <c:crosses val="autoZero"/>
        <c:crossBetween val="midCat"/>
      </c:valAx>
      <c:valAx>
        <c:axId val="2086672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6674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</a:t>
            </a:r>
            <a:r>
              <a:rPr lang="en-US" baseline="0"/>
              <a:t> vs. time squared for a falling object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Sheet1!$C$27:$C$31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16.0</c:v>
                </c:pt>
              </c:numCache>
            </c:numRef>
          </c:xVal>
          <c:yVal>
            <c:numRef>
              <c:f>Sheet1!$D$27:$D$31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710856"/>
        <c:axId val="2084432456"/>
      </c:scatterChart>
      <c:valAx>
        <c:axId val="20867108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squared (s2)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4432456"/>
        <c:crosses val="autoZero"/>
        <c:crossBetween val="midCat"/>
      </c:valAx>
      <c:valAx>
        <c:axId val="2084432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86710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an</a:t>
            </a:r>
            <a:r>
              <a:rPr lang="en-US" baseline="0"/>
              <a:t> object takes to fall versus distance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Sheet1!$A$34:$A$38</c:f>
              <c:numCache>
                <c:formatCode>General</c:formatCode>
                <c:ptCount val="5"/>
                <c:pt idx="0">
                  <c:v>0.0</c:v>
                </c:pt>
                <c:pt idx="1">
                  <c:v>5.0</c:v>
                </c:pt>
                <c:pt idx="2">
                  <c:v>20.0</c:v>
                </c:pt>
                <c:pt idx="3">
                  <c:v>45.0</c:v>
                </c:pt>
                <c:pt idx="4">
                  <c:v>80.0</c:v>
                </c:pt>
              </c:numCache>
            </c:numRef>
          </c:xVal>
          <c:yVal>
            <c:numRef>
              <c:f>Sheet1!$B$34:$B$38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803224"/>
        <c:axId val="2071670008"/>
      </c:scatterChart>
      <c:valAx>
        <c:axId val="2071803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1670008"/>
        <c:crosses val="autoZero"/>
        <c:crossBetween val="midCat"/>
      </c:valAx>
      <c:valAx>
        <c:axId val="2071670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18032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Volume versus pressure for air</a:t>
            </a:r>
            <a:r>
              <a:rPr lang="en-US" baseline="0"/>
              <a:t> in a syringe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Sheet1!$A$48:$A$55</c:f>
              <c:numCache>
                <c:formatCode>General</c:formatCode>
                <c:ptCount val="8"/>
                <c:pt idx="0">
                  <c:v>1.0</c:v>
                </c:pt>
                <c:pt idx="1">
                  <c:v>1.25</c:v>
                </c:pt>
                <c:pt idx="2">
                  <c:v>1.5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  <c:pt idx="7">
                  <c:v>6.0</c:v>
                </c:pt>
              </c:numCache>
            </c:numRef>
          </c:xVal>
          <c:yVal>
            <c:numRef>
              <c:f>Sheet1!$B$48:$B$55</c:f>
              <c:numCache>
                <c:formatCode>General</c:formatCode>
                <c:ptCount val="8"/>
                <c:pt idx="0">
                  <c:v>1.0</c:v>
                </c:pt>
                <c:pt idx="1">
                  <c:v>0.8</c:v>
                </c:pt>
                <c:pt idx="2">
                  <c:v>0.6666666</c:v>
                </c:pt>
                <c:pt idx="3">
                  <c:v>0.5</c:v>
                </c:pt>
                <c:pt idx="4">
                  <c:v>0.33333333</c:v>
                </c:pt>
                <c:pt idx="5">
                  <c:v>0.25</c:v>
                </c:pt>
                <c:pt idx="6">
                  <c:v>0.2</c:v>
                </c:pt>
                <c:pt idx="7">
                  <c:v>0.166666666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1539112"/>
        <c:axId val="2071510536"/>
      </c:scatterChart>
      <c:valAx>
        <c:axId val="207153911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1510536"/>
        <c:crosses val="autoZero"/>
        <c:crossBetween val="midCat"/>
      </c:valAx>
      <c:valAx>
        <c:axId val="207151053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(m3)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1539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Luminous intensity of a light bulb at different distances from the bulb</a:t>
            </a:r>
          </a:p>
        </c:rich>
      </c:tx>
      <c:layout>
        <c:manualLayout>
          <c:xMode val="edge"/>
          <c:yMode val="edge"/>
          <c:x val="0.179136342787249"/>
          <c:y val="0.06119162640901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61811023622"/>
          <c:y val="0.222866344605475"/>
          <c:w val="0.826415496387694"/>
          <c:h val="0.711605107332598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Sheet1!$A$62:$A$68</c:f>
              <c:numCache>
                <c:formatCode>General</c:formatCode>
                <c:ptCount val="7"/>
                <c:pt idx="0">
                  <c:v>1.0</c:v>
                </c:pt>
                <c:pt idx="1">
                  <c:v>1.25</c:v>
                </c:pt>
                <c:pt idx="2">
                  <c:v>1.5</c:v>
                </c:pt>
                <c:pt idx="3">
                  <c:v>2.0</c:v>
                </c:pt>
                <c:pt idx="4">
                  <c:v>3.0</c:v>
                </c:pt>
                <c:pt idx="5">
                  <c:v>4.0</c:v>
                </c:pt>
                <c:pt idx="6">
                  <c:v>5.0</c:v>
                </c:pt>
              </c:numCache>
            </c:numRef>
          </c:xVal>
          <c:yVal>
            <c:numRef>
              <c:f>Sheet1!$B$62:$B$68</c:f>
              <c:numCache>
                <c:formatCode>General</c:formatCode>
                <c:ptCount val="7"/>
                <c:pt idx="0">
                  <c:v>1.0</c:v>
                </c:pt>
                <c:pt idx="1">
                  <c:v>0.64</c:v>
                </c:pt>
                <c:pt idx="2">
                  <c:v>0.44444</c:v>
                </c:pt>
                <c:pt idx="3">
                  <c:v>0.25</c:v>
                </c:pt>
                <c:pt idx="4">
                  <c:v>0.1111</c:v>
                </c:pt>
                <c:pt idx="5">
                  <c:v>0.0625</c:v>
                </c:pt>
                <c:pt idx="6">
                  <c:v>0.04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4899480"/>
        <c:axId val="2084904984"/>
      </c:scatterChart>
      <c:valAx>
        <c:axId val="20848994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4904984"/>
        <c:crosses val="autoZero"/>
        <c:crossBetween val="midCat"/>
      </c:valAx>
      <c:valAx>
        <c:axId val="2084904984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Lminous intensity (cd)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4899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173"/>
            <a:ext cx="7772400" cy="1470025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9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4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3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725919-5924-2448-8343-8203AB86C5D7}" type="datetimeFigureOut">
              <a:rPr lang="en-US" smtClean="0"/>
              <a:t>22/11/13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D8DE8-ECB4-AD4A-A442-C92D563C2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chemeClr val="bg1"/>
            </a:gs>
            <a:gs pos="16000">
              <a:schemeClr val="tx2">
                <a:lumMod val="20000"/>
                <a:lumOff val="8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573" y="274638"/>
            <a:ext cx="8715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573" y="1417638"/>
            <a:ext cx="8715176" cy="522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 spc="0">
          <a:ln w="31550" cmpd="sng">
            <a:solidFill>
              <a:schemeClr val="tx2"/>
            </a:soli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3264"/>
            <a:ext cx="7772400" cy="1470025"/>
          </a:xfrm>
        </p:spPr>
        <p:txBody>
          <a:bodyPr/>
          <a:lstStyle/>
          <a:p>
            <a:r>
              <a:rPr lang="en-US" dirty="0" smtClean="0"/>
              <a:t>2.1 Practical Physics Investigation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412" y="2561699"/>
            <a:ext cx="5423647" cy="3615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8625" y="6177464"/>
            <a:ext cx="3228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4 Credits, Internal</a:t>
            </a:r>
            <a:endParaRPr lang="en-US" sz="32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Calculations are rounded to the same number of significant figures as the least accurate value in the calculation</a:t>
            </a:r>
          </a:p>
          <a:p>
            <a:pPr marL="0" indent="0" algn="ctr">
              <a:buNone/>
            </a:pPr>
            <a:r>
              <a:rPr lang="en-US" dirty="0" smtClean="0"/>
              <a:t>2.430923485498 + 3.1 = 5.5 (2 </a:t>
            </a:r>
            <a:r>
              <a:rPr lang="en-US" dirty="0" err="1" smtClean="0"/>
              <a:t>s.f.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5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Base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Physicists have an agreed system of units, called ‘Le </a:t>
            </a:r>
            <a:r>
              <a:rPr lang="en-US" dirty="0" err="1" smtClean="0"/>
              <a:t>Système</a:t>
            </a:r>
            <a:r>
              <a:rPr lang="en-US" dirty="0" smtClean="0"/>
              <a:t> International </a:t>
            </a:r>
            <a:r>
              <a:rPr lang="en-US" dirty="0" err="1" smtClean="0"/>
              <a:t>d’Unités</a:t>
            </a:r>
            <a:r>
              <a:rPr lang="en-US" dirty="0" smtClean="0"/>
              <a:t>’ (S.I. Units)</a:t>
            </a:r>
          </a:p>
          <a:p>
            <a:r>
              <a:rPr lang="en-US" dirty="0" smtClean="0"/>
              <a:t>There are seven base units, all other units are derived from these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12154"/>
              </p:ext>
            </p:extLst>
          </p:nvPr>
        </p:nvGraphicFramePr>
        <p:xfrm>
          <a:off x="0" y="3637283"/>
          <a:ext cx="914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 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 Symbol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Length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/>
                          <a:cs typeface="Cambria"/>
                        </a:rPr>
                        <a:t>I</a:t>
                      </a:r>
                      <a:endParaRPr lang="en-US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Kelvin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of 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Luminous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candela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37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units are formed from a combination of SI base units</a:t>
            </a:r>
          </a:p>
          <a:p>
            <a:r>
              <a:rPr lang="en-US" dirty="0" smtClean="0"/>
              <a:t>To derive a unit for a variable, we use the equation for that variable</a:t>
            </a:r>
          </a:p>
          <a:p>
            <a:pPr marL="0" indent="0" algn="ctr">
              <a:buNone/>
            </a:pPr>
            <a:r>
              <a:rPr lang="en-US" dirty="0" smtClean="0"/>
              <a:t>F = m x a</a:t>
            </a:r>
          </a:p>
          <a:p>
            <a:pPr marL="0" indent="0" algn="ctr">
              <a:buNone/>
            </a:pPr>
            <a:r>
              <a:rPr lang="en-US" dirty="0" smtClean="0"/>
              <a:t>So the units for force are kg x ms</a:t>
            </a:r>
            <a:r>
              <a:rPr lang="en-US" baseline="30000" dirty="0" smtClean="0"/>
              <a:t>-2</a:t>
            </a:r>
            <a:r>
              <a:rPr lang="en-US" dirty="0" smtClean="0"/>
              <a:t> = kgms</a:t>
            </a:r>
            <a:r>
              <a:rPr lang="en-US" baseline="30000" dirty="0" smtClean="0"/>
              <a:t>-2</a:t>
            </a:r>
            <a:r>
              <a:rPr lang="en-US" dirty="0" smtClean="0"/>
              <a:t> =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6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Errors</a:t>
            </a:r>
            <a:r>
              <a:rPr lang="en-US" dirty="0" smtClean="0"/>
              <a:t> are sources of uncertainty in a measurement</a:t>
            </a:r>
          </a:p>
          <a:p>
            <a:r>
              <a:rPr lang="en-US" dirty="0" smtClean="0"/>
              <a:t>There are two main classes of error:</a:t>
            </a:r>
          </a:p>
          <a:p>
            <a:pPr lvl="1"/>
            <a:r>
              <a:rPr lang="en-US" b="1" dirty="0" smtClean="0"/>
              <a:t>Systematic errors </a:t>
            </a:r>
            <a:r>
              <a:rPr lang="en-US" dirty="0" smtClean="0"/>
              <a:t>are the result of the equipment or method (system), e.g. zero error, poorly calibrated instruments</a:t>
            </a:r>
          </a:p>
          <a:p>
            <a:pPr lvl="1"/>
            <a:r>
              <a:rPr lang="en-US" b="1" dirty="0" smtClean="0"/>
              <a:t>Random errors </a:t>
            </a:r>
            <a:r>
              <a:rPr lang="en-US" dirty="0" smtClean="0"/>
              <a:t>occur randomly and are reduced by repeating measurements, e.g. normal variations, parallax error, insensitive instruments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8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uncertainty</a:t>
            </a:r>
            <a:r>
              <a:rPr lang="en-US" dirty="0" smtClean="0"/>
              <a:t> is an estimate of the possible inaccuracy in a measurement</a:t>
            </a:r>
          </a:p>
          <a:p>
            <a:pPr lvl="1"/>
            <a:r>
              <a:rPr lang="en-US" dirty="0" smtClean="0"/>
              <a:t>We estimate the uncertainty in a measurement to be half the ‘limit of reading’, i.e. half the smallest scale division</a:t>
            </a:r>
          </a:p>
          <a:p>
            <a:pPr lvl="1"/>
            <a:r>
              <a:rPr lang="en-US" dirty="0" smtClean="0"/>
              <a:t>If there is possibility for error at either end of the measurement, the uncertainty is the smallest scale division</a:t>
            </a:r>
          </a:p>
          <a:p>
            <a:pPr lvl="1"/>
            <a:r>
              <a:rPr lang="en-US" dirty="0" smtClean="0"/>
              <a:t>If repeated measurements are made, the uncertainty is half the range of the measurements</a:t>
            </a:r>
          </a:p>
          <a:p>
            <a:r>
              <a:rPr lang="en-US" dirty="0" smtClean="0"/>
              <a:t>Uncertainties are given to 1 </a:t>
            </a:r>
            <a:r>
              <a:rPr lang="en-US" dirty="0" err="1" smtClean="0"/>
              <a:t>s.f.</a:t>
            </a:r>
            <a:r>
              <a:rPr lang="en-US" dirty="0" smtClean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402610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Observe zero error with a force meter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Observe parallax with an analogue meter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Time one oscillation of a pendulum then compare with measuring 10 oscillations and dividing by 10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Use Vernier calipers to measure the thickness of a piece of paper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cs typeface="Wingdings 2" charset="2"/>
              </a:rPr>
              <a:t>Use Vernier calipers to measure the diameter of a marble, make 5 measurements to give a value and an uncertainty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Vernier Scales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8228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0941"/>
            <a:ext cx="9144000" cy="33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drawing a graph:</a:t>
            </a:r>
          </a:p>
          <a:p>
            <a:pPr lvl="1"/>
            <a:r>
              <a:rPr lang="en-US" dirty="0" smtClean="0"/>
              <a:t>Use pencil, ruler and graph paper</a:t>
            </a:r>
          </a:p>
          <a:p>
            <a:pPr lvl="1"/>
            <a:r>
              <a:rPr lang="en-US" dirty="0" smtClean="0"/>
              <a:t>Use suitable sized axes</a:t>
            </a:r>
          </a:p>
          <a:p>
            <a:pPr lvl="1"/>
            <a:r>
              <a:rPr lang="en-US" dirty="0" smtClean="0"/>
              <a:t>Mark values with a linear scale</a:t>
            </a:r>
          </a:p>
          <a:p>
            <a:pPr lvl="1"/>
            <a:r>
              <a:rPr lang="en-US" dirty="0" smtClean="0"/>
              <a:t>Label the axes, including units</a:t>
            </a:r>
          </a:p>
          <a:p>
            <a:pPr lvl="1"/>
            <a:r>
              <a:rPr lang="en-US" dirty="0" smtClean="0"/>
              <a:t>Give a </a:t>
            </a:r>
            <a:r>
              <a:rPr lang="en-US" i="1" dirty="0" smtClean="0"/>
              <a:t>descriptive</a:t>
            </a:r>
            <a:r>
              <a:rPr lang="en-US" dirty="0" smtClean="0"/>
              <a:t> title</a:t>
            </a:r>
          </a:p>
          <a:p>
            <a:pPr lvl="1"/>
            <a:r>
              <a:rPr lang="en-US" dirty="0" smtClean="0"/>
              <a:t>Plot data points</a:t>
            </a:r>
          </a:p>
          <a:p>
            <a:pPr lvl="1"/>
            <a:r>
              <a:rPr lang="en-US" dirty="0" smtClean="0"/>
              <a:t>Draw a </a:t>
            </a:r>
            <a:r>
              <a:rPr lang="en-US" i="1" dirty="0" smtClean="0"/>
              <a:t>best-fit </a:t>
            </a:r>
            <a:r>
              <a:rPr lang="en-US" dirty="0" smtClean="0"/>
              <a:t>trend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4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gradient:</a:t>
            </a:r>
          </a:p>
          <a:p>
            <a:pPr lvl="1"/>
            <a:r>
              <a:rPr lang="en-US" dirty="0"/>
              <a:t>Find two places where the best-fit line passes through easy-to-read points on the graph</a:t>
            </a:r>
          </a:p>
          <a:p>
            <a:pPr lvl="1"/>
            <a:r>
              <a:rPr lang="en-US" dirty="0"/>
              <a:t>Calculate the rise 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Calculate the run 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Calculate the gradient (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y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4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Errors and Uncertainties</a:t>
            </a:r>
          </a:p>
          <a:p>
            <a:r>
              <a:rPr lang="en-US" dirty="0" smtClean="0"/>
              <a:t>Graphing</a:t>
            </a:r>
          </a:p>
          <a:p>
            <a:r>
              <a:rPr lang="en-US" dirty="0" smtClean="0"/>
              <a:t>Vectors and Scalars</a:t>
            </a:r>
          </a:p>
          <a:p>
            <a:r>
              <a:rPr lang="en-US" dirty="0" smtClean="0"/>
              <a:t>Practice Internal</a:t>
            </a:r>
          </a:p>
          <a:p>
            <a:r>
              <a:rPr lang="en-US" dirty="0" smtClean="0"/>
              <a:t>2.1 Internal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Linear: y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y-intercept is zero, we can also say that y is </a:t>
            </a:r>
            <a:r>
              <a:rPr lang="en-US" i="1" dirty="0"/>
              <a:t>directly proportional</a:t>
            </a:r>
            <a:r>
              <a:rPr lang="en-US" dirty="0"/>
              <a:t> to x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751095"/>
              </p:ext>
            </p:extLst>
          </p:nvPr>
        </p:nvGraphicFramePr>
        <p:xfrm>
          <a:off x="1733176" y="1195294"/>
          <a:ext cx="5632824" cy="428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41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Squared: y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 x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Plotting distance vs. time</a:t>
            </a:r>
            <a:r>
              <a:rPr lang="en-US" baseline="30000" dirty="0"/>
              <a:t>2</a:t>
            </a:r>
            <a:r>
              <a:rPr lang="en-US" dirty="0"/>
              <a:t> will give a straight line graph of the form y = mx + c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346182"/>
              </p:ext>
            </p:extLst>
          </p:nvPr>
        </p:nvGraphicFramePr>
        <p:xfrm>
          <a:off x="1434353" y="1195294"/>
          <a:ext cx="6140823" cy="44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10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Squared: y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x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573" y="3692089"/>
            <a:ext cx="87151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dirty="0"/>
              <a:t>d = 5t</a:t>
            </a:r>
            <a:r>
              <a:rPr lang="en-US" sz="3200" baseline="30000" dirty="0"/>
              <a:t>2</a:t>
            </a:r>
            <a:r>
              <a:rPr lang="en-US" sz="3200" dirty="0"/>
              <a:t> + 0</a:t>
            </a:r>
          </a:p>
          <a:p>
            <a:pPr algn="ctr"/>
            <a:r>
              <a:rPr lang="en-US" sz="3200" dirty="0"/>
              <a:t>y = mx + c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396454"/>
              </p:ext>
            </p:extLst>
          </p:nvPr>
        </p:nvGraphicFramePr>
        <p:xfrm>
          <a:off x="1269999" y="1075764"/>
          <a:ext cx="6514353" cy="446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83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Root: y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</a:t>
            </a:r>
            <a:r>
              <a:rPr lang="en-AU" dirty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</a:rPr>
              <a:t>√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Plotting </a:t>
            </a:r>
            <a:r>
              <a:rPr lang="en-US" dirty="0"/>
              <a:t>time vs. </a:t>
            </a:r>
            <a:r>
              <a:rPr lang="en-AU" dirty="0"/>
              <a:t>√</a:t>
            </a:r>
            <a:r>
              <a:rPr lang="en-US" dirty="0"/>
              <a:t>distance will give a straight line graph of the form y = mx + c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144859"/>
              </p:ext>
            </p:extLst>
          </p:nvPr>
        </p:nvGraphicFramePr>
        <p:xfrm>
          <a:off x="1658471" y="1195294"/>
          <a:ext cx="6230469" cy="428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16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Inversely Proportional: y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</a:t>
            </a:r>
            <a:r>
              <a:rPr lang="en-US" dirty="0" smtClean="0"/>
              <a:t>1/x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Plotting volume vs. 1/pressure will give a straight line graph of the form y = mx + c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7625" y="936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327744"/>
              </p:ext>
            </p:extLst>
          </p:nvPr>
        </p:nvGraphicFramePr>
        <p:xfrm>
          <a:off x="1374588" y="1195294"/>
          <a:ext cx="6350000" cy="440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04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Square: y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</a:t>
            </a:r>
            <a:r>
              <a:rPr lang="en-US" dirty="0" smtClean="0"/>
              <a:t>1/x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Plotting intensity vs. 1/distance</a:t>
            </a:r>
            <a:r>
              <a:rPr lang="en-US" baseline="30000" dirty="0"/>
              <a:t>2</a:t>
            </a:r>
            <a:r>
              <a:rPr lang="en-US" dirty="0"/>
              <a:t> will give a straight line graph of the form y = mx + c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161652"/>
              </p:ext>
            </p:extLst>
          </p:nvPr>
        </p:nvGraphicFramePr>
        <p:xfrm>
          <a:off x="1553881" y="1180353"/>
          <a:ext cx="6051177" cy="422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88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Vectors &amp; Scalars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693323"/>
            <a:ext cx="5080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0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and Scalars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Scalar</a:t>
            </a:r>
            <a:r>
              <a:rPr lang="en-US" dirty="0"/>
              <a:t> quantities only have </a:t>
            </a:r>
            <a:r>
              <a:rPr lang="en-US" i="1" dirty="0"/>
              <a:t>magnitude</a:t>
            </a:r>
            <a:r>
              <a:rPr lang="en-US" dirty="0"/>
              <a:t> (size)</a:t>
            </a:r>
          </a:p>
          <a:p>
            <a:pPr lvl="1"/>
            <a:r>
              <a:rPr lang="en-US" dirty="0"/>
              <a:t>e.g. distance, speed, mass, time,, charge, energy</a:t>
            </a:r>
          </a:p>
          <a:p>
            <a:pPr lvl="1"/>
            <a:r>
              <a:rPr lang="en-US" dirty="0"/>
              <a:t>Scalars are added algebraically</a:t>
            </a:r>
          </a:p>
          <a:p>
            <a:r>
              <a:rPr lang="en-US" b="1" dirty="0"/>
              <a:t>Vector</a:t>
            </a:r>
            <a:r>
              <a:rPr lang="en-US" dirty="0"/>
              <a:t> quantities have </a:t>
            </a:r>
            <a:r>
              <a:rPr lang="en-US" i="1" dirty="0"/>
              <a:t>magnitude</a:t>
            </a:r>
            <a:r>
              <a:rPr lang="en-US" dirty="0"/>
              <a:t> and </a:t>
            </a:r>
            <a:r>
              <a:rPr lang="en-US" i="1" dirty="0"/>
              <a:t>direction</a:t>
            </a:r>
          </a:p>
          <a:p>
            <a:pPr lvl="1"/>
            <a:r>
              <a:rPr lang="en-US" dirty="0"/>
              <a:t>e.g. displacement, velocity, force, momentum</a:t>
            </a:r>
          </a:p>
          <a:p>
            <a:pPr lvl="1"/>
            <a:r>
              <a:rPr lang="en-US" dirty="0"/>
              <a:t>Vectors are added in a particular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46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are added ‘head to tail’ to find the resultant vector</a:t>
            </a:r>
          </a:p>
          <a:p>
            <a:r>
              <a:rPr lang="en-US" dirty="0"/>
              <a:t>For example, adding vectors </a:t>
            </a:r>
            <a:r>
              <a:rPr lang="en-US" b="1" i="1" dirty="0"/>
              <a:t>a</a:t>
            </a:r>
            <a:r>
              <a:rPr lang="en-US" dirty="0"/>
              <a:t> and </a:t>
            </a:r>
            <a:r>
              <a:rPr lang="en-US" b="1" i="1" dirty="0"/>
              <a:t>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this forms a right-angled triangle, use Pythagoras’ </a:t>
            </a:r>
            <a:r>
              <a:rPr lang="en-US" dirty="0" err="1"/>
              <a:t>Theorum</a:t>
            </a:r>
            <a:r>
              <a:rPr lang="en-US" dirty="0"/>
              <a:t> to find the length of the resultant, and trigonometry to find the angle</a:t>
            </a:r>
          </a:p>
          <a:p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5356598" y="3280144"/>
            <a:ext cx="2354294" cy="1629896"/>
            <a:chOff x="1440" y="8386"/>
            <a:chExt cx="2340" cy="162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1440" y="8386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2880" y="8386"/>
              <a:ext cx="9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440" y="9106"/>
              <a:ext cx="23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800" y="838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80" y="9466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r>
                <a:rPr kumimoji="0" lang="en-NZ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+</a:t>
              </a:r>
              <a:r>
                <a:rPr kumimoji="0" lang="en-NZ" sz="12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</a:t>
              </a: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40" y="874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2887" y="3244847"/>
            <a:ext cx="2941924" cy="1470962"/>
            <a:chOff x="1620" y="6299"/>
            <a:chExt cx="2880" cy="1440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620" y="6587"/>
              <a:ext cx="1440" cy="720"/>
              <a:chOff x="1620" y="6587"/>
              <a:chExt cx="1440" cy="720"/>
            </a:xfrm>
          </p:grpSpPr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1620" y="6587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1935" y="6617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a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600" y="6299"/>
              <a:ext cx="900" cy="1440"/>
              <a:chOff x="4320" y="1259"/>
              <a:chExt cx="900" cy="1440"/>
            </a:xfrm>
          </p:grpSpPr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4320" y="1259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4680" y="161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59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subtract one vector from another, switch the direction of the arrow of the vector that is to be subtracted, then add the vectors</a:t>
            </a:r>
          </a:p>
          <a:p>
            <a:r>
              <a:rPr lang="en-US" dirty="0"/>
              <a:t>For example, </a:t>
            </a:r>
            <a:r>
              <a:rPr lang="en-US" b="1" i="1" dirty="0"/>
              <a:t>a</a:t>
            </a:r>
            <a:r>
              <a:rPr lang="en-US" dirty="0"/>
              <a:t> - </a:t>
            </a:r>
            <a:r>
              <a:rPr lang="en-US" b="1" i="1" dirty="0"/>
              <a:t> b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317625" y="4376271"/>
            <a:ext cx="3776435" cy="1254456"/>
            <a:chOff x="1440" y="1079"/>
            <a:chExt cx="4335" cy="1440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440" y="1404"/>
              <a:ext cx="1440" cy="720"/>
              <a:chOff x="1440" y="8855"/>
              <a:chExt cx="1440" cy="720"/>
            </a:xfrm>
          </p:grpSpPr>
          <p:sp>
            <p:nvSpPr>
              <p:cNvPr id="13" name="Line 3"/>
              <p:cNvSpPr>
                <a:spLocks noChangeShapeType="1"/>
              </p:cNvSpPr>
              <p:nvPr/>
            </p:nvSpPr>
            <p:spPr bwMode="auto">
              <a:xfrm flipV="1">
                <a:off x="1440" y="8855"/>
                <a:ext cx="144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800" y="8855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a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860" y="1079"/>
              <a:ext cx="915" cy="1440"/>
              <a:chOff x="4140" y="7030"/>
              <a:chExt cx="915" cy="1440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rot="10800000">
                <a:off x="4140" y="7030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4515" y="737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-b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420" y="1079"/>
              <a:ext cx="900" cy="1440"/>
              <a:chOff x="4320" y="1259"/>
              <a:chExt cx="900" cy="1440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4320" y="1259"/>
                <a:ext cx="90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4680" y="161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5725" tIns="47625" rIns="85725" bIns="47625" numCol="1" anchor="t" anchorCtr="0" compatLnSpc="1">
                <a:prstTxWarp prst="textNoShape">
                  <a:avLst/>
                </a:prstTxWarp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NZ" sz="12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ÇlÇr ñæí©" charset="0"/>
                  </a:rPr>
                  <a:t>b</a:t>
                </a: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5664385" y="3633321"/>
            <a:ext cx="2163857" cy="2596628"/>
            <a:chOff x="1110" y="2844"/>
            <a:chExt cx="1950" cy="2340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1620" y="4284"/>
              <a:ext cx="14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rot="10800000">
              <a:off x="2145" y="2844"/>
              <a:ext cx="90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620" y="2844"/>
              <a:ext cx="54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2520" y="3204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-b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110" y="3744"/>
              <a:ext cx="12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r>
                <a:rPr kumimoji="0" lang="en-NZ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 - </a:t>
              </a: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b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2160" y="4644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5725" tIns="47625" rIns="85725" bIns="47625" numCol="1" anchor="t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ÇlÇr ñæí©" charset="0"/>
                </a:rPr>
                <a:t>a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5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939" y="2450649"/>
            <a:ext cx="4788238" cy="35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and Y Components of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vector can be resolved into its horizontal and vertical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trigonometry to find the lengths of the x- and y-components</a:t>
            </a:r>
          </a:p>
          <a:p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765607" y="2650939"/>
            <a:ext cx="3121212" cy="1567143"/>
            <a:chOff x="1080" y="10425"/>
            <a:chExt cx="2160" cy="1104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 flipV="1">
              <a:off x="1080" y="10439"/>
              <a:ext cx="21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1080" y="11529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3210" y="1042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575" y="11279"/>
              <a:ext cx="179" cy="240"/>
            </a:xfrm>
            <a:custGeom>
              <a:avLst/>
              <a:gdLst>
                <a:gd name="T0" fmla="*/ 0 w 795"/>
                <a:gd name="T1" fmla="*/ 0 h 916"/>
                <a:gd name="T2" fmla="*/ 540 w 795"/>
                <a:gd name="T3" fmla="*/ 360 h 916"/>
                <a:gd name="T4" fmla="*/ 795 w 795"/>
                <a:gd name="T5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5" h="916">
                  <a:moveTo>
                    <a:pt x="0" y="0"/>
                  </a:moveTo>
                  <a:cubicBezTo>
                    <a:pt x="204" y="104"/>
                    <a:pt x="408" y="208"/>
                    <a:pt x="540" y="360"/>
                  </a:cubicBezTo>
                  <a:cubicBezTo>
                    <a:pt x="672" y="512"/>
                    <a:pt x="733" y="714"/>
                    <a:pt x="795" y="91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78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Internal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359948"/>
            <a:ext cx="2665800" cy="39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-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To </a:t>
            </a:r>
            <a:r>
              <a:rPr lang="en-NZ" dirty="0"/>
              <a:t>find the relationship between length and period of a simple </a:t>
            </a:r>
            <a:r>
              <a:rPr lang="en-NZ" dirty="0" smtClean="0"/>
              <a:t>pendulum</a:t>
            </a:r>
            <a:endParaRPr lang="en-A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79323"/>
              </p:ext>
            </p:extLst>
          </p:nvPr>
        </p:nvGraphicFramePr>
        <p:xfrm>
          <a:off x="1250950" y="2686050"/>
          <a:ext cx="66421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6642100" imgH="1485900" progId="Word.Document.12">
                  <p:embed/>
                </p:oleObj>
              </mc:Choice>
              <mc:Fallback>
                <p:oleObj name="Document" r:id="rId4" imgW="6642100" imgH="148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0950" y="2686050"/>
                        <a:ext cx="66421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2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-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a simple pendulum</a:t>
            </a:r>
          </a:p>
          <a:p>
            <a:r>
              <a:rPr lang="en-US" dirty="0"/>
              <a:t>Vary the length and measure the time period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five</a:t>
            </a:r>
            <a:r>
              <a:rPr lang="en-US" dirty="0" smtClean="0"/>
              <a:t> </a:t>
            </a:r>
            <a:r>
              <a:rPr lang="en-US" dirty="0"/>
              <a:t>values of the independent variable</a:t>
            </a:r>
          </a:p>
          <a:p>
            <a:r>
              <a:rPr lang="en-US" dirty="0"/>
              <a:t>Use repeated measures (10 swings then divide by 10) for each measurement of period</a:t>
            </a:r>
          </a:p>
          <a:p>
            <a:r>
              <a:rPr lang="en-US" dirty="0"/>
              <a:t>Make </a:t>
            </a:r>
            <a:r>
              <a:rPr lang="en-US" i="1" dirty="0"/>
              <a:t>five</a:t>
            </a:r>
            <a:r>
              <a:rPr lang="en-US" dirty="0"/>
              <a:t> measurements of period for each length</a:t>
            </a:r>
          </a:p>
          <a:p>
            <a:r>
              <a:rPr lang="en-US" dirty="0"/>
              <a:t>Plot a graph</a:t>
            </a:r>
          </a:p>
        </p:txBody>
      </p:sp>
    </p:spTree>
    <p:extLst>
      <p:ext uri="{BB962C8B-B14F-4D97-AF65-F5344CB8AC3E}">
        <p14:creationId xmlns:p14="http://schemas.microsoft.com/office/powerpoint/2010/main" val="414430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-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29462"/>
              </p:ext>
            </p:extLst>
          </p:nvPr>
        </p:nvGraphicFramePr>
        <p:xfrm>
          <a:off x="0" y="1324544"/>
          <a:ext cx="9144000" cy="5400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828037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Length (m)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 0.001 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for 10 Swings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for 1 Swing 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Uncertainty in </a:t>
                      </a:r>
                    </a:p>
                    <a:p>
                      <a:pPr algn="ctr"/>
                      <a:r>
                        <a:rPr lang="en-US" dirty="0" smtClean="0"/>
                        <a:t>Period (s)</a:t>
                      </a:r>
                      <a:endParaRPr lang="en-US" dirty="0"/>
                    </a:p>
                  </a:txBody>
                  <a:tcPr anchor="ctr"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5 measurements&gt;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&lt;average&gt;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&lt;half range&gt;</a:t>
                      </a:r>
                      <a:endParaRPr lang="en-US" dirty="0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5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2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–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 a graph of period (y-axis) vs. length (x-axis)</a:t>
            </a:r>
          </a:p>
          <a:p>
            <a:r>
              <a:rPr lang="en-US" dirty="0" smtClean="0"/>
              <a:t>Draw a curve of best fit</a:t>
            </a:r>
          </a:p>
          <a:p>
            <a:r>
              <a:rPr lang="en-US" dirty="0" smtClean="0"/>
              <a:t>Determine the type of relationship</a:t>
            </a:r>
          </a:p>
          <a:p>
            <a:r>
              <a:rPr lang="en-US" dirty="0" smtClean="0"/>
              <a:t>Process your data by processing the variable on the x-axis</a:t>
            </a:r>
          </a:p>
          <a:p>
            <a:r>
              <a:rPr lang="en-US" dirty="0" smtClean="0"/>
              <a:t>Plot a second graph</a:t>
            </a:r>
          </a:p>
          <a:p>
            <a:r>
              <a:rPr lang="en-US" dirty="0" smtClean="0"/>
              <a:t>Use y = mx + c to make an equation for your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8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-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the mathematical relationship between your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Pendulum –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why your results are valid</a:t>
            </a:r>
          </a:p>
          <a:p>
            <a:pPr lvl="1"/>
            <a:r>
              <a:rPr lang="en-US" dirty="0" smtClean="0"/>
              <a:t>How your results fit with physics theory</a:t>
            </a:r>
          </a:p>
          <a:p>
            <a:pPr lvl="1"/>
            <a:r>
              <a:rPr lang="en-US" dirty="0" smtClean="0"/>
              <a:t>The variables you </a:t>
            </a:r>
            <a:r>
              <a:rPr lang="en-US" b="1" dirty="0" smtClean="0"/>
              <a:t>controlled</a:t>
            </a:r>
            <a:r>
              <a:rPr lang="en-US" dirty="0" smtClean="0"/>
              <a:t>, how you controlled them, and why they needed to be controlled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accuracy improving techniques </a:t>
            </a:r>
            <a:r>
              <a:rPr lang="en-US" dirty="0" smtClean="0"/>
              <a:t>you used, what you did and why it needed to be done</a:t>
            </a:r>
          </a:p>
          <a:p>
            <a:pPr lvl="1"/>
            <a:r>
              <a:rPr lang="en-US" dirty="0" smtClean="0"/>
              <a:t>The reason for the limits of the </a:t>
            </a:r>
            <a:r>
              <a:rPr lang="en-US" b="1" dirty="0" smtClean="0"/>
              <a:t>range</a:t>
            </a:r>
            <a:r>
              <a:rPr lang="en-US" dirty="0" smtClean="0"/>
              <a:t> of your independent variable</a:t>
            </a:r>
          </a:p>
          <a:p>
            <a:pPr lvl="1"/>
            <a:r>
              <a:rPr lang="en-US" dirty="0" smtClean="0"/>
              <a:t>Any </a:t>
            </a:r>
            <a:r>
              <a:rPr lang="en-US" b="1" dirty="0" smtClean="0"/>
              <a:t>difficulties</a:t>
            </a:r>
            <a:r>
              <a:rPr lang="en-US" dirty="0" smtClean="0"/>
              <a:t> and how they were over come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1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 Velocity -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939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 prefixes are used to express large or small numbers in a form that is more manageable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23613"/>
              </p:ext>
            </p:extLst>
          </p:nvPr>
        </p:nvGraphicFramePr>
        <p:xfrm>
          <a:off x="1472388" y="264565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Prefix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 of Magnitude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giga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milli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6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1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73" y="274638"/>
            <a:ext cx="87151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Orders of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395233"/>
              </p:ext>
            </p:extLst>
          </p:nvPr>
        </p:nvGraphicFramePr>
        <p:xfrm>
          <a:off x="0" y="1510554"/>
          <a:ext cx="9144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927"/>
                <a:gridCol w="913073"/>
                <a:gridCol w="3720353"/>
                <a:gridCol w="851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 sub-nuclear</a:t>
                      </a:r>
                      <a:r>
                        <a:rPr lang="en-US" baseline="0" dirty="0" smtClean="0"/>
                        <a:t> particle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 car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Sun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a person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Universe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Earth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</a:t>
                      </a:r>
                      <a:r>
                        <a:rPr lang="en-US" baseline="0" dirty="0" smtClean="0"/>
                        <a:t> travel across nucleus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</a:t>
                      </a:r>
                      <a:r>
                        <a:rPr lang="en-US" baseline="0" dirty="0" smtClean="0"/>
                        <a:t> from Sun to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light travels in a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 Sun to Pluto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visible Universe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human life span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</a:t>
                      </a:r>
                      <a:r>
                        <a:rPr lang="en-US" baseline="0" dirty="0" smtClean="0"/>
                        <a:t> Alpha </a:t>
                      </a:r>
                      <a:r>
                        <a:rPr lang="en-US" baseline="0" dirty="0" err="1" smtClean="0"/>
                        <a:t>Centuri</a:t>
                      </a:r>
                      <a:r>
                        <a:rPr lang="en-US" baseline="0" dirty="0" smtClean="0"/>
                        <a:t> to Earth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</a:t>
                      </a:r>
                      <a:r>
                        <a:rPr lang="en-US" baseline="0" dirty="0" smtClean="0"/>
                        <a:t>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Universe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Orders of Magnitude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4477" y="7007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620634"/>
              </p:ext>
            </p:extLst>
          </p:nvPr>
        </p:nvGraphicFramePr>
        <p:xfrm>
          <a:off x="0" y="1510554"/>
          <a:ext cx="91440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8927"/>
                <a:gridCol w="913073"/>
                <a:gridCol w="3720353"/>
                <a:gridCol w="851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 sub-nuclear</a:t>
                      </a:r>
                      <a:r>
                        <a:rPr lang="en-US" baseline="0" dirty="0" smtClean="0"/>
                        <a:t> particle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-15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 car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-13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25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an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Sun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a person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Universe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Earth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7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</a:t>
                      </a:r>
                      <a:r>
                        <a:rPr lang="en-US" baseline="0" dirty="0" smtClean="0"/>
                        <a:t> travel across nucleus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-23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</a:t>
                      </a:r>
                      <a:r>
                        <a:rPr lang="en-US" baseline="0" dirty="0" smtClean="0"/>
                        <a:t> from Sun to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light travels in a 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 Sun to Pluto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 of visible Universe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25</a:t>
                      </a:r>
                      <a:r>
                        <a:rPr lang="en-US" baseline="0" dirty="0" smtClean="0"/>
                        <a:t> m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human life span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 electron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-30</a:t>
                      </a:r>
                      <a:r>
                        <a:rPr lang="en-US" baseline="0" dirty="0" smtClean="0"/>
                        <a:t> kg 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for light to travel from</a:t>
                      </a:r>
                      <a:r>
                        <a:rPr lang="en-US" baseline="0" dirty="0" smtClean="0"/>
                        <a:t> Alpha </a:t>
                      </a:r>
                      <a:r>
                        <a:rPr lang="en-US" baseline="0" dirty="0" err="1" smtClean="0"/>
                        <a:t>Centuri</a:t>
                      </a:r>
                      <a:r>
                        <a:rPr lang="en-US" baseline="0" dirty="0" smtClean="0"/>
                        <a:t> to Earth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of an</a:t>
                      </a:r>
                      <a:r>
                        <a:rPr lang="en-US" baseline="0" dirty="0" smtClean="0"/>
                        <a:t> atom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-27 kg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of Universe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18</a:t>
                      </a:r>
                      <a:r>
                        <a:rPr lang="en-US" baseline="0" dirty="0" smtClean="0"/>
                        <a:t> s 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97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standard form, we write one digit before the decimal place and then the appropriate order of magnitude</a:t>
            </a:r>
          </a:p>
          <a:p>
            <a:pPr marL="0" indent="0" algn="ctr">
              <a:buNone/>
            </a:pPr>
            <a:r>
              <a:rPr lang="en-US" dirty="0" smtClean="0"/>
              <a:t>476 293 000 = 4.76293 x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0.000000516 = 5.16 x 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Orders of magnitude can be used to estimate or compare measurements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2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figures are digits that are not merely placeholders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76332"/>
              </p:ext>
            </p:extLst>
          </p:nvPr>
        </p:nvGraphicFramePr>
        <p:xfrm>
          <a:off x="1524000" y="2771591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Significant Figures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0.000000004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127 000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0.0236500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500 000.00007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573" y="1417638"/>
            <a:ext cx="8715176" cy="5440362"/>
          </a:xfrm>
        </p:spPr>
        <p:txBody>
          <a:bodyPr/>
          <a:lstStyle/>
          <a:p>
            <a:r>
              <a:rPr lang="en-US" dirty="0" smtClean="0"/>
              <a:t>Significant figures are digits that are not merely placeholders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r">
              <a:buNone/>
            </a:pPr>
            <a:endParaRPr lang="en-US" sz="1200" i="1" dirty="0" smtClean="0"/>
          </a:p>
          <a:p>
            <a:pPr marL="0" indent="0" algn="r">
              <a:buNone/>
            </a:pPr>
            <a:r>
              <a:rPr lang="en-US" sz="2000" i="1" dirty="0" smtClean="0"/>
              <a:t>Worksheet 1: Significant Figures and Standard Form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22912"/>
              </p:ext>
            </p:extLst>
          </p:nvPr>
        </p:nvGraphicFramePr>
        <p:xfrm>
          <a:off x="1524000" y="2771591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Significant Figures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0.000000004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127 000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0.02365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0.0236500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500 000.00007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4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1612</Words>
  <Application>Microsoft Macintosh PowerPoint</Application>
  <PresentationFormat>On-screen Show (4:3)</PresentationFormat>
  <Paragraphs>381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Document</vt:lpstr>
      <vt:lpstr>2.1 Practical Physics Investigation</vt:lpstr>
      <vt:lpstr>Unit Outline</vt:lpstr>
      <vt:lpstr>Measurement</vt:lpstr>
      <vt:lpstr>Orders of Magnitude</vt:lpstr>
      <vt:lpstr>Examples of Orders of Magnitude</vt:lpstr>
      <vt:lpstr>Examples of Orders of Magnitude</vt:lpstr>
      <vt:lpstr>Standard Form</vt:lpstr>
      <vt:lpstr>Significant Figures</vt:lpstr>
      <vt:lpstr>Significant Figures</vt:lpstr>
      <vt:lpstr>Rounding</vt:lpstr>
      <vt:lpstr>SI Base Units</vt:lpstr>
      <vt:lpstr>Derived Units</vt:lpstr>
      <vt:lpstr>Errors</vt:lpstr>
      <vt:lpstr>Uncertainties</vt:lpstr>
      <vt:lpstr>Practical </vt:lpstr>
      <vt:lpstr>Vernier Scales</vt:lpstr>
      <vt:lpstr>Graphing</vt:lpstr>
      <vt:lpstr>Graphing Skills</vt:lpstr>
      <vt:lpstr>Graphing Skills</vt:lpstr>
      <vt:lpstr>Linear: y a x</vt:lpstr>
      <vt:lpstr>Squared: y a x2</vt:lpstr>
      <vt:lpstr>Squared: y a x2</vt:lpstr>
      <vt:lpstr>Square Root: y a √x</vt:lpstr>
      <vt:lpstr>Inversely Proportional: y a 1/x</vt:lpstr>
      <vt:lpstr>Inverse Square: y a 1/x2</vt:lpstr>
      <vt:lpstr>Vectors &amp; Scalars</vt:lpstr>
      <vt:lpstr>Vectors and Scalars</vt:lpstr>
      <vt:lpstr>Vector Addition</vt:lpstr>
      <vt:lpstr>Vector Subtraction</vt:lpstr>
      <vt:lpstr>X and Y Components of a Vector</vt:lpstr>
      <vt:lpstr>Practice Internal</vt:lpstr>
      <vt:lpstr>Simple Pendulum - Aim</vt:lpstr>
      <vt:lpstr>Simple Pendulum - Method</vt:lpstr>
      <vt:lpstr>Simple Pendulum - Results</vt:lpstr>
      <vt:lpstr>Simple Pendulum – Data Analysis</vt:lpstr>
      <vt:lpstr>Simple Pendulum - Conclusion</vt:lpstr>
      <vt:lpstr>Simple Pendulum – Discussion</vt:lpstr>
      <vt:lpstr>Terminal Velocity - Practice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Practical Physics Investigation</dc:title>
  <dc:creator>Teacher</dc:creator>
  <cp:lastModifiedBy>Teacher</cp:lastModifiedBy>
  <cp:revision>19</cp:revision>
  <dcterms:created xsi:type="dcterms:W3CDTF">2013-11-19T00:05:51Z</dcterms:created>
  <dcterms:modified xsi:type="dcterms:W3CDTF">2013-11-21T21:25:38Z</dcterms:modified>
</cp:coreProperties>
</file>