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71" r:id="rId6"/>
    <p:sldId id="265" r:id="rId7"/>
    <p:sldId id="266" r:id="rId8"/>
    <p:sldId id="272" r:id="rId9"/>
    <p:sldId id="267" r:id="rId10"/>
    <p:sldId id="268" r:id="rId11"/>
    <p:sldId id="269" r:id="rId12"/>
    <p:sldId id="273" r:id="rId13"/>
    <p:sldId id="274" r:id="rId14"/>
    <p:sldId id="277" r:id="rId15"/>
    <p:sldId id="275" r:id="rId16"/>
    <p:sldId id="276" r:id="rId17"/>
    <p:sldId id="278" r:id="rId18"/>
    <p:sldId id="279" r:id="rId19"/>
    <p:sldId id="283" r:id="rId20"/>
    <p:sldId id="281" r:id="rId21"/>
    <p:sldId id="280" r:id="rId22"/>
    <p:sldId id="282" r:id="rId23"/>
    <p:sldId id="284" r:id="rId24"/>
    <p:sldId id="285" r:id="rId25"/>
    <p:sldId id="286" r:id="rId26"/>
    <p:sldId id="287" r:id="rId27"/>
    <p:sldId id="288" r:id="rId28"/>
    <p:sldId id="308" r:id="rId29"/>
    <p:sldId id="270" r:id="rId30"/>
    <p:sldId id="297" r:id="rId31"/>
    <p:sldId id="300" r:id="rId32"/>
    <p:sldId id="320" r:id="rId33"/>
    <p:sldId id="303" r:id="rId34"/>
    <p:sldId id="301" r:id="rId35"/>
    <p:sldId id="302" r:id="rId36"/>
    <p:sldId id="304" r:id="rId37"/>
    <p:sldId id="305" r:id="rId38"/>
    <p:sldId id="307" r:id="rId39"/>
    <p:sldId id="298" r:id="rId40"/>
    <p:sldId id="306" r:id="rId41"/>
    <p:sldId id="293" r:id="rId42"/>
    <p:sldId id="294" r:id="rId43"/>
    <p:sldId id="295" r:id="rId44"/>
    <p:sldId id="296" r:id="rId45"/>
    <p:sldId id="309" r:id="rId46"/>
    <p:sldId id="310" r:id="rId47"/>
    <p:sldId id="313" r:id="rId48"/>
    <p:sldId id="316" r:id="rId49"/>
    <p:sldId id="314" r:id="rId50"/>
    <p:sldId id="311" r:id="rId51"/>
    <p:sldId id="317" r:id="rId52"/>
    <p:sldId id="318" r:id="rId53"/>
    <p:sldId id="319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9" autoAdjust="0"/>
  </p:normalViewPr>
  <p:slideViewPr>
    <p:cSldViewPr snapToGrid="0" snapToObjects="1">
      <p:cViewPr>
        <p:scale>
          <a:sx n="85" d="100"/>
          <a:sy n="85" d="100"/>
        </p:scale>
        <p:origin x="-6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Restoring force</a:t>
            </a:r>
            <a:r>
              <a:rPr lang="en-US" baseline="0"/>
              <a:t> of a spring for varying spring extension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Sheet1!$A$5:$A$8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xVal>
          <c:yVal>
            <c:numRef>
              <c:f>Sheet1!$B$5:$B$8</c:f>
              <c:numCache>
                <c:formatCode>General</c:formatCode>
                <c:ptCount val="4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848104"/>
        <c:axId val="2109853592"/>
      </c:scatterChart>
      <c:valAx>
        <c:axId val="2109848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Spring extension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9853592"/>
        <c:crosses val="autoZero"/>
        <c:crossBetween val="midCat"/>
      </c:valAx>
      <c:valAx>
        <c:axId val="2109853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Restoring</a:t>
                </a:r>
                <a:r>
                  <a:rPr lang="en-US" baseline="0"/>
                  <a:t> force (N)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98481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 an object falls versus time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Sheet1!$A$27:$A$31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Sheet1!$B$27:$B$31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20.0</c:v>
                </c:pt>
                <c:pt idx="3">
                  <c:v>45.0</c:v>
                </c:pt>
                <c:pt idx="4">
                  <c:v>80.0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948888"/>
        <c:axId val="2109955368"/>
      </c:scatterChart>
      <c:valAx>
        <c:axId val="21099488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9955368"/>
        <c:crosses val="autoZero"/>
        <c:crossBetween val="midCat"/>
      </c:valAx>
      <c:valAx>
        <c:axId val="2109955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99488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</a:t>
            </a:r>
            <a:r>
              <a:rPr lang="en-US" baseline="0"/>
              <a:t> vs. time squared for a falling object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Sheet1!$C$27:$C$31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16.0</c:v>
                </c:pt>
              </c:numCache>
            </c:numRef>
          </c:xVal>
          <c:yVal>
            <c:numRef>
              <c:f>Sheet1!$D$27:$D$31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20.0</c:v>
                </c:pt>
                <c:pt idx="3">
                  <c:v>45.0</c:v>
                </c:pt>
                <c:pt idx="4">
                  <c:v>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015832"/>
        <c:axId val="2111136616"/>
      </c:scatterChart>
      <c:valAx>
        <c:axId val="21100158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squared (s2)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136616"/>
        <c:crosses val="autoZero"/>
        <c:crossBetween val="midCat"/>
      </c:valAx>
      <c:valAx>
        <c:axId val="2111136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0015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an</a:t>
            </a:r>
            <a:r>
              <a:rPr lang="en-US" baseline="0"/>
              <a:t> object takes to fall versus distance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Sheet1!$A$34:$A$38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20.0</c:v>
                </c:pt>
                <c:pt idx="3">
                  <c:v>45.0</c:v>
                </c:pt>
                <c:pt idx="4">
                  <c:v>80.0</c:v>
                </c:pt>
              </c:numCache>
            </c:numRef>
          </c:xVal>
          <c:yVal>
            <c:numRef>
              <c:f>Sheet1!$B$34:$B$38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188376"/>
        <c:axId val="2111194072"/>
      </c:scatterChart>
      <c:valAx>
        <c:axId val="21111883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194072"/>
        <c:crosses val="autoZero"/>
        <c:crossBetween val="midCat"/>
      </c:valAx>
      <c:valAx>
        <c:axId val="2111194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188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Volume versus pressure for air</a:t>
            </a:r>
            <a:r>
              <a:rPr lang="en-US" baseline="0"/>
              <a:t> in a syringe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Sheet1!$A$48:$A$55</c:f>
              <c:numCache>
                <c:formatCode>General</c:formatCode>
                <c:ptCount val="8"/>
                <c:pt idx="0">
                  <c:v>1.0</c:v>
                </c:pt>
                <c:pt idx="1">
                  <c:v>1.25</c:v>
                </c:pt>
                <c:pt idx="2">
                  <c:v>1.5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</c:numCache>
            </c:numRef>
          </c:xVal>
          <c:yVal>
            <c:numRef>
              <c:f>Sheet1!$B$48:$B$55</c:f>
              <c:numCache>
                <c:formatCode>General</c:formatCode>
                <c:ptCount val="8"/>
                <c:pt idx="0">
                  <c:v>1.0</c:v>
                </c:pt>
                <c:pt idx="1">
                  <c:v>0.8</c:v>
                </c:pt>
                <c:pt idx="2">
                  <c:v>0.6666666</c:v>
                </c:pt>
                <c:pt idx="3">
                  <c:v>0.5</c:v>
                </c:pt>
                <c:pt idx="4">
                  <c:v>0.33333333</c:v>
                </c:pt>
                <c:pt idx="5">
                  <c:v>0.25</c:v>
                </c:pt>
                <c:pt idx="6">
                  <c:v>0.2</c:v>
                </c:pt>
                <c:pt idx="7">
                  <c:v>0.166666666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245240"/>
        <c:axId val="2111250680"/>
      </c:scatterChart>
      <c:valAx>
        <c:axId val="21112452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250680"/>
        <c:crosses val="autoZero"/>
        <c:crossBetween val="midCat"/>
      </c:valAx>
      <c:valAx>
        <c:axId val="2111250680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(m3)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245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Luminous intensity of a light bulb at different distances from the bulb</a:t>
            </a:r>
          </a:p>
        </c:rich>
      </c:tx>
      <c:layout>
        <c:manualLayout>
          <c:xMode val="edge"/>
          <c:yMode val="edge"/>
          <c:x val="0.179136342787249"/>
          <c:y val="0.06119162640901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61811023622"/>
          <c:y val="0.222866344605475"/>
          <c:w val="0.826415496387694"/>
          <c:h val="0.711605107332598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Sheet1!$A$62:$A$68</c:f>
              <c:numCache>
                <c:formatCode>General</c:formatCode>
                <c:ptCount val="7"/>
                <c:pt idx="0">
                  <c:v>1.0</c:v>
                </c:pt>
                <c:pt idx="1">
                  <c:v>1.25</c:v>
                </c:pt>
                <c:pt idx="2">
                  <c:v>1.5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</c:numCache>
            </c:numRef>
          </c:xVal>
          <c:yVal>
            <c:numRef>
              <c:f>Sheet1!$B$62:$B$68</c:f>
              <c:numCache>
                <c:formatCode>General</c:formatCode>
                <c:ptCount val="7"/>
                <c:pt idx="0">
                  <c:v>1.0</c:v>
                </c:pt>
                <c:pt idx="1">
                  <c:v>0.64</c:v>
                </c:pt>
                <c:pt idx="2">
                  <c:v>0.44444</c:v>
                </c:pt>
                <c:pt idx="3">
                  <c:v>0.25</c:v>
                </c:pt>
                <c:pt idx="4">
                  <c:v>0.1111</c:v>
                </c:pt>
                <c:pt idx="5">
                  <c:v>0.0625</c:v>
                </c:pt>
                <c:pt idx="6">
                  <c:v>0.04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301544"/>
        <c:axId val="2111307048"/>
      </c:scatterChart>
      <c:valAx>
        <c:axId val="21113015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307048"/>
        <c:crosses val="autoZero"/>
        <c:crossBetween val="midCat"/>
      </c:valAx>
      <c:valAx>
        <c:axId val="211130704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Lminous intensity (cd)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301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Exponential decay</a:t>
            </a:r>
            <a:r>
              <a:rPr lang="en-US" baseline="0"/>
              <a:t> of an imaginary radioactive substance with time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Sheet1!$A$82:$A$87</c:f>
              <c:numCache>
                <c:formatCode>General</c:formatCode>
                <c:ptCount val="6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</c:numCache>
            </c:numRef>
          </c:xVal>
          <c:yVal>
            <c:numRef>
              <c:f>Sheet1!$B$82:$B$87</c:f>
              <c:numCache>
                <c:formatCode>General</c:formatCode>
                <c:ptCount val="6"/>
                <c:pt idx="0">
                  <c:v>100.0</c:v>
                </c:pt>
                <c:pt idx="1">
                  <c:v>22.313</c:v>
                </c:pt>
                <c:pt idx="2">
                  <c:v>4.9787</c:v>
                </c:pt>
                <c:pt idx="3">
                  <c:v>0.247875</c:v>
                </c:pt>
                <c:pt idx="4">
                  <c:v>0.01234</c:v>
                </c:pt>
                <c:pt idx="5">
                  <c:v>0.0006144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364536"/>
        <c:axId val="2111370040"/>
      </c:scatterChart>
      <c:valAx>
        <c:axId val="21113645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370040"/>
        <c:crosses val="autoZero"/>
        <c:crossBetween val="midCat"/>
      </c:valAx>
      <c:valAx>
        <c:axId val="2111370040"/>
        <c:scaling>
          <c:orientation val="minMax"/>
          <c:max val="10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undecayed atoms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364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/>
              <a:t>ln</a:t>
            </a:r>
            <a:r>
              <a:rPr lang="en-US" i="0"/>
              <a:t>N</a:t>
            </a:r>
            <a:r>
              <a:rPr lang="en-US" i="0" baseline="0"/>
              <a:t> versus time for the radioactive decay of an imagineary substance</a:t>
            </a:r>
            <a:endParaRPr lang="en-US" i="1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Sheet1!$A$90:$A$95</c:f>
              <c:numCache>
                <c:formatCode>General</c:formatCode>
                <c:ptCount val="6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</c:numCache>
            </c:numRef>
          </c:xVal>
          <c:yVal>
            <c:numRef>
              <c:f>Sheet1!$B$90:$B$95</c:f>
              <c:numCache>
                <c:formatCode>General</c:formatCode>
                <c:ptCount val="6"/>
                <c:pt idx="0">
                  <c:v>4.604999999999998</c:v>
                </c:pt>
                <c:pt idx="1">
                  <c:v>3.105</c:v>
                </c:pt>
                <c:pt idx="2">
                  <c:v>1.605</c:v>
                </c:pt>
                <c:pt idx="3">
                  <c:v>-1.3948</c:v>
                </c:pt>
                <c:pt idx="4">
                  <c:v>-4.394899999999998</c:v>
                </c:pt>
                <c:pt idx="5">
                  <c:v>-7.394859999999998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406248"/>
        <c:axId val="2111411736"/>
      </c:scatterChart>
      <c:valAx>
        <c:axId val="21114062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411736"/>
        <c:crosses val="autoZero"/>
        <c:crossBetween val="midCat"/>
      </c:valAx>
      <c:valAx>
        <c:axId val="2111411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i="1"/>
                  <a:t>ln</a:t>
                </a:r>
                <a:r>
                  <a:rPr lang="en-US" i="0"/>
                  <a:t>N</a:t>
                </a:r>
                <a:endParaRPr lang="en-US" i="1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1406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80B37-7846-284F-964F-930E21851F48}" type="datetimeFigureOut">
              <a:rPr lang="en-US" smtClean="0"/>
              <a:t>12/02/13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F56E-3898-8F45-9B47-2F7DD25A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28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Physics and Physical Measurement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130425"/>
            <a:ext cx="6032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Exercises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charset="2"/>
              <a:buChar char=""/>
            </a:pPr>
            <a:r>
              <a:rPr lang="en-US" dirty="0" smtClean="0">
                <a:cs typeface="Wingdings 2" charset="2"/>
              </a:rPr>
              <a:t>Worksheet </a:t>
            </a:r>
            <a:r>
              <a:rPr lang="en-US" dirty="0">
                <a:cs typeface="Wingdings 2" charset="2"/>
              </a:rPr>
              <a:t>1: Significant figures and standard form</a:t>
            </a:r>
            <a:endParaRPr lang="en-US" dirty="0" smtClean="0">
              <a:latin typeface="Wingdings 2" charset="2"/>
              <a:cs typeface="Wingdings 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 Base Units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2" y="1329763"/>
            <a:ext cx="8686800" cy="4900987"/>
          </a:xfrm>
        </p:spPr>
        <p:txBody>
          <a:bodyPr/>
          <a:lstStyle/>
          <a:p>
            <a:r>
              <a:rPr lang="en-US" dirty="0" smtClean="0"/>
              <a:t>Physicists have an agreed system of units, called ‘Le </a:t>
            </a:r>
            <a:r>
              <a:rPr lang="en-US" dirty="0" err="1" smtClean="0"/>
              <a:t>Système</a:t>
            </a:r>
            <a:r>
              <a:rPr lang="en-US" dirty="0" smtClean="0"/>
              <a:t> International </a:t>
            </a:r>
            <a:r>
              <a:rPr lang="en-US" dirty="0" err="1" smtClean="0"/>
              <a:t>d’Unités</a:t>
            </a:r>
            <a:r>
              <a:rPr lang="en-US" dirty="0" smtClean="0"/>
              <a:t>’ (S.I. Units)</a:t>
            </a:r>
          </a:p>
          <a:p>
            <a:r>
              <a:rPr lang="en-US" dirty="0" smtClean="0"/>
              <a:t>There are seven base units, all other units are derived from these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55904"/>
              </p:ext>
            </p:extLst>
          </p:nvPr>
        </p:nvGraphicFramePr>
        <p:xfrm>
          <a:off x="0" y="3637283"/>
          <a:ext cx="9144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kilogram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/>
                          <a:cs typeface="Cambria"/>
                        </a:rPr>
                        <a:t>I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of 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Luminous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candela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Derived Units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Derived units are formed from a combination of SI base units</a:t>
            </a:r>
          </a:p>
          <a:p>
            <a:r>
              <a:rPr lang="en-US" dirty="0" smtClean="0"/>
              <a:t>To derive a unit for a variable, we use the equation for that variable</a:t>
            </a:r>
          </a:p>
          <a:p>
            <a:pPr marL="0" indent="0">
              <a:buNone/>
            </a:pPr>
            <a:r>
              <a:rPr lang="en-US" dirty="0" smtClean="0"/>
              <a:t>F = m x a</a:t>
            </a:r>
          </a:p>
          <a:p>
            <a:pPr marL="0" indent="0">
              <a:buNone/>
            </a:pPr>
            <a:r>
              <a:rPr lang="en-US" dirty="0" smtClean="0"/>
              <a:t>So the units for force are kg x ms</a:t>
            </a:r>
            <a:r>
              <a:rPr lang="en-US" baseline="30000" dirty="0" smtClean="0"/>
              <a:t>-2</a:t>
            </a:r>
            <a:r>
              <a:rPr lang="en-US" dirty="0" smtClean="0"/>
              <a:t> = kgms</a:t>
            </a:r>
            <a:r>
              <a:rPr lang="en-US" baseline="30000" dirty="0" smtClean="0"/>
              <a:t>-2</a:t>
            </a:r>
            <a:r>
              <a:rPr lang="en-US" dirty="0" smtClean="0"/>
              <a:t> = N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Note: you must use negative index notation for units, e.g. use ms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i="1" dirty="0" smtClean="0"/>
              <a:t>not</a:t>
            </a:r>
            <a:r>
              <a:rPr lang="en-US" dirty="0" smtClean="0"/>
              <a:t> m/s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/>
              <a:t> </a:t>
            </a:r>
            <a:r>
              <a:rPr lang="en-US" baseline="30000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Derived Units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371780"/>
              </p:ext>
            </p:extLst>
          </p:nvPr>
        </p:nvGraphicFramePr>
        <p:xfrm>
          <a:off x="457200" y="1600200"/>
          <a:ext cx="82296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094"/>
                <a:gridCol w="1989169"/>
                <a:gridCol w="1989169"/>
                <a:gridCol w="1989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Derived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=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kgms</a:t>
                      </a:r>
                      <a:r>
                        <a:rPr lang="en-US" baseline="30000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 = </a:t>
                      </a:r>
                      <a:r>
                        <a:rPr lang="en-US" dirty="0" err="1" smtClean="0"/>
                        <a:t>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= W/t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= q/t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Field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 = F/q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=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 = 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Derived Units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938763"/>
              </p:ext>
            </p:extLst>
          </p:nvPr>
        </p:nvGraphicFramePr>
        <p:xfrm>
          <a:off x="457200" y="1600200"/>
          <a:ext cx="82296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094"/>
                <a:gridCol w="1989169"/>
                <a:gridCol w="1989169"/>
                <a:gridCol w="1989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Equation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Derived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=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kgms</a:t>
                      </a:r>
                      <a:r>
                        <a:rPr lang="en-US" baseline="30000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 = </a:t>
                      </a:r>
                      <a:r>
                        <a:rPr lang="en-US" dirty="0" err="1" smtClean="0"/>
                        <a:t>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kgm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= W/t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kgm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 or Js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= q/t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Field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 = F/q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kgm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A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 or NC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=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kgm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A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 = 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kgm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A</a:t>
                      </a:r>
                      <a:r>
                        <a:rPr lang="en-US" baseline="30000" dirty="0" smtClean="0"/>
                        <a:t>-2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W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2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Standard Measures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5018741"/>
          </a:xfrm>
        </p:spPr>
        <p:txBody>
          <a:bodyPr>
            <a:normAutofit/>
          </a:bodyPr>
          <a:lstStyle/>
          <a:p>
            <a:r>
              <a:rPr lang="en-US" dirty="0" smtClean="0"/>
              <a:t>A standard measure is used as a reference</a:t>
            </a:r>
          </a:p>
          <a:p>
            <a:r>
              <a:rPr lang="en-US" dirty="0" smtClean="0"/>
              <a:t>It must be:</a:t>
            </a:r>
          </a:p>
          <a:p>
            <a:pPr lvl="1"/>
            <a:r>
              <a:rPr lang="en-US" dirty="0" smtClean="0"/>
              <a:t>Unchanging with time</a:t>
            </a:r>
          </a:p>
          <a:p>
            <a:pPr lvl="1"/>
            <a:r>
              <a:rPr lang="en-US" dirty="0" smtClean="0"/>
              <a:t>Readily accessible</a:t>
            </a:r>
          </a:p>
          <a:p>
            <a:pPr lvl="1"/>
            <a:r>
              <a:rPr lang="en-US" dirty="0" smtClean="0"/>
              <a:t>Reproducible</a:t>
            </a:r>
          </a:p>
          <a:p>
            <a:pPr marL="0" indent="0">
              <a:buNone/>
            </a:pPr>
            <a:r>
              <a:rPr lang="en-US" dirty="0" smtClean="0"/>
              <a:t>The standard second is the time for </a:t>
            </a:r>
          </a:p>
          <a:p>
            <a:pPr marL="0" indent="0">
              <a:buNone/>
            </a:pPr>
            <a:r>
              <a:rPr lang="en-US" dirty="0" smtClean="0"/>
              <a:t>9 192 613 770 vibrations of the cesium-133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Errors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Errors</a:t>
            </a:r>
            <a:r>
              <a:rPr lang="en-US" dirty="0" smtClean="0"/>
              <a:t> are sources of uncertainty in a measurement</a:t>
            </a:r>
          </a:p>
          <a:p>
            <a:r>
              <a:rPr lang="en-US" dirty="0" smtClean="0"/>
              <a:t>There are two main classes of error:</a:t>
            </a:r>
          </a:p>
          <a:p>
            <a:pPr lvl="1"/>
            <a:r>
              <a:rPr lang="en-US" b="1" dirty="0" smtClean="0"/>
              <a:t>Systematic errors </a:t>
            </a:r>
            <a:r>
              <a:rPr lang="en-US" dirty="0" smtClean="0"/>
              <a:t>are the result of the equipment or method (system), e.g. zero error, poorly calibrated instruments</a:t>
            </a:r>
          </a:p>
          <a:p>
            <a:pPr lvl="1"/>
            <a:r>
              <a:rPr lang="en-US" b="1" dirty="0" smtClean="0"/>
              <a:t>Random errors </a:t>
            </a:r>
            <a:r>
              <a:rPr lang="en-US" dirty="0" smtClean="0"/>
              <a:t>occur randomly and are reduced by repeating measurements, e.g. normal variations, parallax error, insensitive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Accuracy and Precision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 is an indication of how close a value is to the true value (how close it is to the bull’s eye)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 is an indication of how similar repeated measurements are (the ‘grouping’ of shots at a target)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46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Uncertainties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9144000" cy="5588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uncertainty</a:t>
            </a:r>
            <a:r>
              <a:rPr lang="en-US" dirty="0" smtClean="0"/>
              <a:t> is an estimate of the possible inaccuracy in a measurement</a:t>
            </a:r>
          </a:p>
          <a:p>
            <a:pPr lvl="1"/>
            <a:r>
              <a:rPr lang="en-US" dirty="0" smtClean="0"/>
              <a:t>We estimate the uncertainty in a measurement to be half the ‘limit of reading’, i.e. half the smallest scale division</a:t>
            </a:r>
          </a:p>
          <a:p>
            <a:pPr lvl="1"/>
            <a:r>
              <a:rPr lang="en-US" dirty="0" smtClean="0"/>
              <a:t>If there is possibility for error at either end of the measurement, the uncertainty is the smallest scale division</a:t>
            </a:r>
          </a:p>
          <a:p>
            <a:pPr lvl="1"/>
            <a:r>
              <a:rPr lang="en-US" dirty="0" smtClean="0"/>
              <a:t>If repeated measurements are made, the uncertainty is half the range of the measurements</a:t>
            </a:r>
          </a:p>
          <a:p>
            <a:r>
              <a:rPr lang="en-US" dirty="0" smtClean="0"/>
              <a:t>Uncertainties are given to 1 </a:t>
            </a:r>
            <a:r>
              <a:rPr lang="en-US" dirty="0" err="1" smtClean="0"/>
              <a:t>s.f.</a:t>
            </a:r>
            <a:r>
              <a:rPr lang="en-US" dirty="0" smtClean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40946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882"/>
            <a:ext cx="9144000" cy="555811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Observe zero error with a force meter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Observe parallax with an analogue meter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Time one oscillation of a pendulum then compare with measuring 10 oscillations and dividing by 10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Use Vernier calipers to measure the thickness of a piece of paper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Use Vernier calipers to measure the diameter of a marble, make 5 measurements to give a value and an uncertainty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>
              <a:cs typeface="Wingdings 2" charset="2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Practical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48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2708" y="1155784"/>
            <a:ext cx="8862152" cy="5702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skills in this section are important for your internally-assessed lab reports</a:t>
            </a:r>
          </a:p>
          <a:p>
            <a:r>
              <a:rPr lang="en-US" dirty="0" smtClean="0"/>
              <a:t>The graphing skills in this section are important for Paper 2, Section 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Topic Outline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73785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304"/>
                <a:gridCol w="1648096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Giancoli</a:t>
                      </a:r>
                      <a:r>
                        <a:rPr lang="en-US" dirty="0" smtClean="0"/>
                        <a:t> Sections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 The realm of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1.1, 1.2, 1.3, 1.4, 1.5, 1.7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 Measurement</a:t>
                      </a:r>
                      <a:r>
                        <a:rPr lang="en-US" baseline="0" dirty="0" smtClean="0"/>
                        <a:t> and uncertainties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1.3 Vectors and scalars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3.1, 3.2, 3.3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96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Vernier Scales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46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Exercises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"/>
            </a:pPr>
            <a:r>
              <a:rPr lang="en-US" dirty="0" smtClean="0">
                <a:cs typeface="Wingdings 2" charset="2"/>
              </a:rPr>
              <a:t>Worksheet 2: Uncertainties</a:t>
            </a:r>
          </a:p>
          <a:p>
            <a:pPr>
              <a:buFont typeface="Wingdings" charset="2"/>
              <a:buChar char=""/>
            </a:pPr>
            <a:r>
              <a:rPr lang="en-US" dirty="0" err="1" smtClean="0">
                <a:cs typeface="Wingdings 2" charset="2"/>
              </a:rPr>
              <a:t>Giancoli</a:t>
            </a:r>
            <a:r>
              <a:rPr lang="en-US" dirty="0" smtClean="0">
                <a:cs typeface="Wingdings 2" charset="2"/>
              </a:rPr>
              <a:t> pp. 16-17 (section 1.4, 1.5-1.7)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2538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Absolute and Percentage Uncertainties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588"/>
            <a:ext cx="8229600" cy="42435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absolute uncertainty</a:t>
            </a:r>
            <a:r>
              <a:rPr lang="en-US" dirty="0" smtClean="0"/>
              <a:t> is given in the same units as the measurement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percentage uncertainty</a:t>
            </a:r>
            <a:r>
              <a:rPr lang="en-US" dirty="0" smtClean="0"/>
              <a:t> is expressed as a percentage of the measurement</a:t>
            </a:r>
          </a:p>
          <a:p>
            <a:pPr marL="0" indent="0" algn="ctr">
              <a:buNone/>
            </a:pPr>
            <a:r>
              <a:rPr lang="en-US" dirty="0" smtClean="0"/>
              <a:t>2.3 </a:t>
            </a:r>
            <a:r>
              <a:rPr lang="en-AU" dirty="0" smtClean="0"/>
              <a:t>± </a:t>
            </a:r>
            <a:r>
              <a:rPr lang="en-US" dirty="0" smtClean="0"/>
              <a:t>0.5 cm = 2.3 cm </a:t>
            </a:r>
            <a:r>
              <a:rPr lang="en-AU" dirty="0" smtClean="0"/>
              <a:t>± 20%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Combining Uncertainties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="1" dirty="0" smtClean="0"/>
              <a:t>adding or subtracting </a:t>
            </a:r>
            <a:r>
              <a:rPr lang="en-US" dirty="0" smtClean="0"/>
              <a:t>measurements, </a:t>
            </a:r>
            <a:r>
              <a:rPr lang="en-US" b="1" dirty="0" smtClean="0"/>
              <a:t>add</a:t>
            </a:r>
            <a:r>
              <a:rPr lang="en-US" dirty="0" smtClean="0"/>
              <a:t> the </a:t>
            </a:r>
            <a:r>
              <a:rPr lang="en-US" b="1" dirty="0" smtClean="0"/>
              <a:t>absolute uncertainties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b="1" dirty="0" smtClean="0"/>
              <a:t>multiplying or dividing</a:t>
            </a:r>
            <a:r>
              <a:rPr lang="en-US" dirty="0" smtClean="0"/>
              <a:t> measurements, </a:t>
            </a:r>
            <a:r>
              <a:rPr lang="en-US" b="1" dirty="0" smtClean="0"/>
              <a:t>add</a:t>
            </a:r>
            <a:r>
              <a:rPr lang="en-US" dirty="0" smtClean="0"/>
              <a:t> the </a:t>
            </a:r>
            <a:r>
              <a:rPr lang="en-US" b="1" dirty="0" smtClean="0"/>
              <a:t>percentage uncertainties</a:t>
            </a:r>
            <a:endParaRPr lang="en-US" dirty="0" smtClean="0"/>
          </a:p>
          <a:p>
            <a:r>
              <a:rPr lang="en-US" dirty="0" smtClean="0"/>
              <a:t>When raising a value to a </a:t>
            </a:r>
            <a:r>
              <a:rPr lang="en-US" b="1" dirty="0" smtClean="0"/>
              <a:t>power</a:t>
            </a:r>
            <a:r>
              <a:rPr lang="en-US" dirty="0" smtClean="0"/>
              <a:t>, </a:t>
            </a:r>
            <a:r>
              <a:rPr lang="en-US" b="1" dirty="0" smtClean="0"/>
              <a:t>multiply</a:t>
            </a:r>
            <a:r>
              <a:rPr lang="en-US" dirty="0" smtClean="0"/>
              <a:t> </a:t>
            </a:r>
            <a:r>
              <a:rPr lang="en-US" smtClean="0"/>
              <a:t>the percentage </a:t>
            </a:r>
            <a:r>
              <a:rPr lang="en-US" dirty="0" smtClean="0"/>
              <a:t>uncertainty by the </a:t>
            </a:r>
            <a:r>
              <a:rPr lang="en-US" b="1" dirty="0" smtClean="0"/>
              <a:t>absolute value of the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Practical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volume of a coin</a:t>
            </a:r>
          </a:p>
          <a:p>
            <a:r>
              <a:rPr lang="en-US" dirty="0" smtClean="0"/>
              <a:t>Process your uncertainties to give an uncertainty with the final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Exercises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"/>
            </a:pPr>
            <a:r>
              <a:rPr lang="en-US" dirty="0" smtClean="0"/>
              <a:t>Worksheet 3: Combining 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Graphing Skills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drawing a graph:</a:t>
            </a:r>
          </a:p>
          <a:p>
            <a:pPr lvl="1"/>
            <a:r>
              <a:rPr lang="en-US" dirty="0" smtClean="0"/>
              <a:t>Use pencil, ruler and graph paper</a:t>
            </a:r>
          </a:p>
          <a:p>
            <a:pPr lvl="1"/>
            <a:r>
              <a:rPr lang="en-US" dirty="0" smtClean="0"/>
              <a:t>Use suitable sized axes</a:t>
            </a:r>
          </a:p>
          <a:p>
            <a:pPr lvl="1"/>
            <a:r>
              <a:rPr lang="en-US" dirty="0" smtClean="0"/>
              <a:t>Mark values with a linear scale</a:t>
            </a:r>
          </a:p>
          <a:p>
            <a:pPr lvl="1"/>
            <a:r>
              <a:rPr lang="en-US" dirty="0" smtClean="0"/>
              <a:t>Label the axes, including units</a:t>
            </a:r>
          </a:p>
          <a:p>
            <a:pPr lvl="1"/>
            <a:r>
              <a:rPr lang="en-US" dirty="0" smtClean="0"/>
              <a:t>Give a </a:t>
            </a:r>
            <a:r>
              <a:rPr lang="en-US" i="1" dirty="0" smtClean="0"/>
              <a:t>descriptive</a:t>
            </a:r>
            <a:r>
              <a:rPr lang="en-US" dirty="0" smtClean="0"/>
              <a:t> title</a:t>
            </a:r>
          </a:p>
          <a:p>
            <a:pPr lvl="1"/>
            <a:r>
              <a:rPr lang="en-US" dirty="0" smtClean="0"/>
              <a:t>Plot data points</a:t>
            </a:r>
          </a:p>
          <a:p>
            <a:pPr lvl="1"/>
            <a:r>
              <a:rPr lang="en-US" dirty="0" smtClean="0"/>
              <a:t>Draw a </a:t>
            </a:r>
            <a:r>
              <a:rPr lang="en-US" i="1" dirty="0" smtClean="0"/>
              <a:t>best-fit </a:t>
            </a:r>
            <a:r>
              <a:rPr lang="en-US" dirty="0" smtClean="0"/>
              <a:t>trend line</a:t>
            </a:r>
          </a:p>
        </p:txBody>
      </p:sp>
    </p:spTree>
    <p:extLst>
      <p:ext uri="{BB962C8B-B14F-4D97-AF65-F5344CB8AC3E}">
        <p14:creationId xmlns:p14="http://schemas.microsoft.com/office/powerpoint/2010/main" val="75251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Graphing Skills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gradient:</a:t>
            </a:r>
          </a:p>
          <a:p>
            <a:pPr lvl="1"/>
            <a:r>
              <a:rPr lang="en-US" dirty="0" smtClean="0"/>
              <a:t>Find two places where the best-fit line passes through easy-to-read points on the graph</a:t>
            </a:r>
          </a:p>
          <a:p>
            <a:pPr lvl="1"/>
            <a:r>
              <a:rPr lang="en-US" dirty="0" smtClean="0"/>
              <a:t>Calculate the rise (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Calculate the run (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Calculate the gradient (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1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Graphing Skills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035" cy="5108388"/>
          </a:xfrm>
        </p:spPr>
        <p:txBody>
          <a:bodyPr/>
          <a:lstStyle/>
          <a:p>
            <a:r>
              <a:rPr lang="en-US" dirty="0" smtClean="0"/>
              <a:t>To graph uncertainties:</a:t>
            </a:r>
          </a:p>
          <a:p>
            <a:pPr lvl="1"/>
            <a:r>
              <a:rPr lang="en-US" b="1" dirty="0" smtClean="0"/>
              <a:t>Error bars</a:t>
            </a:r>
            <a:r>
              <a:rPr lang="en-US" dirty="0" smtClean="0"/>
              <a:t> are used to represent uncertainties in a measurement</a:t>
            </a:r>
            <a:endParaRPr lang="en-US" b="1" dirty="0" smtClean="0"/>
          </a:p>
          <a:p>
            <a:pPr lvl="1"/>
            <a:r>
              <a:rPr lang="en-US" dirty="0" smtClean="0"/>
              <a:t>The uncertainty in the y-value is drawn vertically</a:t>
            </a:r>
          </a:p>
          <a:p>
            <a:pPr lvl="1"/>
            <a:r>
              <a:rPr lang="en-US" dirty="0" smtClean="0"/>
              <a:t>The uncertainty in the x-value is drawn horizontally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best-fit line</a:t>
            </a:r>
            <a:r>
              <a:rPr lang="en-US" dirty="0" smtClean="0"/>
              <a:t> is the line that best represents the data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error line</a:t>
            </a:r>
            <a:r>
              <a:rPr lang="en-US" dirty="0" smtClean="0"/>
              <a:t> is the steepest (or least steep) line that can be drawn through the error bars</a:t>
            </a:r>
          </a:p>
        </p:txBody>
      </p:sp>
    </p:spTree>
    <p:extLst>
      <p:ext uri="{BB962C8B-B14F-4D97-AF65-F5344CB8AC3E}">
        <p14:creationId xmlns:p14="http://schemas.microsoft.com/office/powerpoint/2010/main" val="249468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Graphing Skills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Interpolation</a:t>
            </a:r>
            <a:r>
              <a:rPr lang="en-US" dirty="0" smtClean="0"/>
              <a:t> is finding a value </a:t>
            </a:r>
            <a:r>
              <a:rPr lang="en-US" i="1" dirty="0" smtClean="0"/>
              <a:t>between</a:t>
            </a:r>
            <a:r>
              <a:rPr lang="en-US" dirty="0" smtClean="0"/>
              <a:t> plotted points</a:t>
            </a:r>
          </a:p>
          <a:p>
            <a:r>
              <a:rPr lang="en-US" b="1" dirty="0" smtClean="0"/>
              <a:t>Extrapolation</a:t>
            </a:r>
            <a:r>
              <a:rPr lang="en-US" dirty="0" smtClean="0"/>
              <a:t> is finding a value </a:t>
            </a:r>
            <a:r>
              <a:rPr lang="en-US" i="1" dirty="0" smtClean="0"/>
              <a:t>beyond</a:t>
            </a:r>
            <a:r>
              <a:rPr lang="en-US" dirty="0" smtClean="0"/>
              <a:t> plotted points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Orders of Magnitude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8" y="1155784"/>
            <a:ext cx="8862152" cy="49703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Metric prefixes are used to express large or small numbers in a form that is more manageable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60307"/>
              </p:ext>
            </p:extLst>
          </p:nvPr>
        </p:nvGraphicFramePr>
        <p:xfrm>
          <a:off x="1384800" y="2324480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 of Magnitude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peta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milli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femto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-15</a:t>
                      </a: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Linear: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x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the y-intercept is zero, we can also say that y is </a:t>
            </a:r>
            <a:r>
              <a:rPr lang="en-US" i="1" dirty="0" smtClean="0"/>
              <a:t>directly proportional</a:t>
            </a:r>
            <a:r>
              <a:rPr lang="en-US" dirty="0" smtClean="0"/>
              <a:t> to x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275378"/>
              </p:ext>
            </p:extLst>
          </p:nvPr>
        </p:nvGraphicFramePr>
        <p:xfrm>
          <a:off x="1733176" y="1195294"/>
          <a:ext cx="5632824" cy="428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2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Squared: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x</a:t>
            </a:r>
            <a:r>
              <a:rPr lang="en-US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817472"/>
              </p:ext>
            </p:extLst>
          </p:nvPr>
        </p:nvGraphicFramePr>
        <p:xfrm>
          <a:off x="1434353" y="1195294"/>
          <a:ext cx="6140823" cy="44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347694"/>
            <a:ext cx="8229600" cy="584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Plotting distance vs. time</a:t>
            </a:r>
            <a:r>
              <a:rPr lang="en-US" baseline="30000" dirty="0" smtClean="0"/>
              <a:t>2</a:t>
            </a:r>
            <a:r>
              <a:rPr lang="en-US" dirty="0" smtClean="0"/>
              <a:t> will give a straight line graph of the form y = mx +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0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347694"/>
            <a:ext cx="8229600" cy="584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d = 5t</a:t>
            </a:r>
            <a:r>
              <a:rPr lang="en-US" baseline="30000" dirty="0" smtClean="0"/>
              <a:t>2</a:t>
            </a:r>
            <a:r>
              <a:rPr lang="en-US" dirty="0" smtClean="0"/>
              <a:t> + 0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y = mx +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Squared: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x</a:t>
            </a:r>
            <a:r>
              <a:rPr lang="en-US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654786"/>
              </p:ext>
            </p:extLst>
          </p:nvPr>
        </p:nvGraphicFramePr>
        <p:xfrm>
          <a:off x="1269999" y="1075764"/>
          <a:ext cx="6514353" cy="446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64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347694"/>
            <a:ext cx="8229600" cy="584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Plotting time vs. </a:t>
            </a:r>
            <a:r>
              <a:rPr lang="en-AU" dirty="0" smtClean="0"/>
              <a:t>√</a:t>
            </a:r>
            <a:r>
              <a:rPr lang="en-US" dirty="0" smtClean="0"/>
              <a:t>distance will give a straight line graph of the form y = mx +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Square Root: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A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√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413530"/>
              </p:ext>
            </p:extLst>
          </p:nvPr>
        </p:nvGraphicFramePr>
        <p:xfrm>
          <a:off x="1658471" y="1195294"/>
          <a:ext cx="6230469" cy="428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20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347694"/>
            <a:ext cx="8229600" cy="584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Plotting volume vs. 1/pressure will give a straight line graph of the form y = mx +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Inversely Proportional: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1/x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373049"/>
              </p:ext>
            </p:extLst>
          </p:nvPr>
        </p:nvGraphicFramePr>
        <p:xfrm>
          <a:off x="1374588" y="1195294"/>
          <a:ext cx="6350000" cy="44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20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347694"/>
            <a:ext cx="8229600" cy="584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Plotting intensity vs. 1/distance</a:t>
            </a:r>
            <a:r>
              <a:rPr lang="en-US" baseline="30000" dirty="0" smtClean="0"/>
              <a:t>2</a:t>
            </a:r>
            <a:r>
              <a:rPr lang="en-US" dirty="0" smtClean="0"/>
              <a:t> will give a straight line graph of the form y = mx +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Inverse Square: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1/x</a:t>
            </a:r>
            <a:r>
              <a:rPr lang="en-US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71922"/>
              </p:ext>
            </p:extLst>
          </p:nvPr>
        </p:nvGraphicFramePr>
        <p:xfrm>
          <a:off x="1553881" y="1180353"/>
          <a:ext cx="6051177" cy="422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20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Sinusoidal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r>
              <a:rPr lang="en-US" dirty="0" smtClean="0"/>
              <a:t>Sine and cosine graphs; these will be covered more in Topic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2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Exponential (AHL): y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mbol" charset="2"/>
                <a:cs typeface="Symbol" charset="2"/>
              </a:rPr>
              <a:t>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e</a:t>
            </a:r>
            <a:r>
              <a:rPr lang="en-US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Exponential decay of a radioactive sample</a:t>
            </a:r>
          </a:p>
          <a:p>
            <a:pPr marL="0" indent="0" algn="ctr">
              <a:buNone/>
            </a:pPr>
            <a:r>
              <a:rPr lang="en-GB" dirty="0"/>
              <a:t>N = N</a:t>
            </a:r>
            <a:r>
              <a:rPr lang="en-GB" baseline="-25000" dirty="0"/>
              <a:t>0</a:t>
            </a:r>
            <a:r>
              <a:rPr lang="en-GB" dirty="0"/>
              <a:t>e</a:t>
            </a:r>
            <a:r>
              <a:rPr lang="en-GB" baseline="30000" dirty="0"/>
              <a:t>-kt</a:t>
            </a:r>
            <a:endParaRPr lang="en-AU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398244"/>
              </p:ext>
            </p:extLst>
          </p:nvPr>
        </p:nvGraphicFramePr>
        <p:xfrm>
          <a:off x="1927413" y="1195294"/>
          <a:ext cx="5677646" cy="439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22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Exponential (AHL)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natural log of both sides gives </a:t>
            </a:r>
          </a:p>
          <a:p>
            <a:pPr marL="0" indent="0" algn="ctr">
              <a:buNone/>
            </a:pPr>
            <a:r>
              <a:rPr lang="en-GB" i="1" dirty="0" err="1"/>
              <a:t>ln</a:t>
            </a:r>
            <a:r>
              <a:rPr lang="en-GB" dirty="0" err="1"/>
              <a:t>N</a:t>
            </a:r>
            <a:r>
              <a:rPr lang="en-GB" dirty="0"/>
              <a:t> = </a:t>
            </a:r>
            <a:r>
              <a:rPr lang="en-GB" i="1" dirty="0"/>
              <a:t>ln</a:t>
            </a:r>
            <a:r>
              <a:rPr lang="en-GB" dirty="0"/>
              <a:t>N</a:t>
            </a:r>
            <a:r>
              <a:rPr lang="en-GB" baseline="-25000" dirty="0"/>
              <a:t>0</a:t>
            </a:r>
            <a:r>
              <a:rPr lang="en-GB" dirty="0"/>
              <a:t> + </a:t>
            </a:r>
            <a:r>
              <a:rPr lang="en-GB" i="1" dirty="0" err="1"/>
              <a:t>ln</a:t>
            </a:r>
            <a:r>
              <a:rPr lang="en-GB" dirty="0" err="1"/>
              <a:t>e</a:t>
            </a:r>
            <a:r>
              <a:rPr lang="en-GB" baseline="30000" dirty="0" err="1"/>
              <a:t>-kt</a:t>
            </a:r>
            <a:endParaRPr lang="en-AU" dirty="0"/>
          </a:p>
          <a:p>
            <a:pPr marL="0" indent="0" algn="ctr">
              <a:buNone/>
            </a:pPr>
            <a:r>
              <a:rPr lang="en-GB" i="1" dirty="0" err="1"/>
              <a:t>ln</a:t>
            </a:r>
            <a:r>
              <a:rPr lang="en-GB" dirty="0" err="1"/>
              <a:t>N</a:t>
            </a:r>
            <a:r>
              <a:rPr lang="en-GB" dirty="0"/>
              <a:t> = </a:t>
            </a:r>
            <a:r>
              <a:rPr lang="en-GB" i="1" dirty="0"/>
              <a:t>ln</a:t>
            </a:r>
            <a:r>
              <a:rPr lang="en-GB" dirty="0"/>
              <a:t>N</a:t>
            </a:r>
            <a:r>
              <a:rPr lang="en-GB" baseline="-25000" dirty="0"/>
              <a:t>0</a:t>
            </a:r>
            <a:r>
              <a:rPr lang="en-GB" dirty="0"/>
              <a:t> - </a:t>
            </a:r>
            <a:r>
              <a:rPr lang="en-GB" dirty="0" err="1"/>
              <a:t>kt</a:t>
            </a:r>
            <a:endParaRPr lang="en-AU" dirty="0"/>
          </a:p>
          <a:p>
            <a:pPr marL="0" indent="0" algn="ctr">
              <a:buNone/>
            </a:pPr>
            <a:r>
              <a:rPr lang="en-GB" i="1" dirty="0" err="1"/>
              <a:t>ln</a:t>
            </a:r>
            <a:r>
              <a:rPr lang="en-GB" dirty="0" err="1"/>
              <a:t>N</a:t>
            </a:r>
            <a:r>
              <a:rPr lang="en-GB" dirty="0"/>
              <a:t> = -</a:t>
            </a:r>
            <a:r>
              <a:rPr lang="en-GB" dirty="0" err="1"/>
              <a:t>kt</a:t>
            </a:r>
            <a:r>
              <a:rPr lang="en-GB" dirty="0"/>
              <a:t> + </a:t>
            </a:r>
            <a:r>
              <a:rPr lang="en-GB" i="1" dirty="0"/>
              <a:t>ln</a:t>
            </a:r>
            <a:r>
              <a:rPr lang="en-GB" dirty="0"/>
              <a:t>N</a:t>
            </a:r>
            <a:r>
              <a:rPr lang="en-GB" baseline="-25000" dirty="0"/>
              <a:t>0</a:t>
            </a:r>
            <a:endParaRPr lang="en-AU" dirty="0"/>
          </a:p>
          <a:p>
            <a:r>
              <a:rPr lang="en-US" dirty="0" smtClean="0"/>
              <a:t>Plotting </a:t>
            </a:r>
            <a:r>
              <a:rPr lang="en-US" i="1" dirty="0" err="1" smtClean="0"/>
              <a:t>ln</a:t>
            </a:r>
            <a:r>
              <a:rPr lang="en-US" dirty="0" err="1" smtClean="0"/>
              <a:t>N</a:t>
            </a:r>
            <a:r>
              <a:rPr lang="en-US" dirty="0" smtClean="0"/>
              <a:t> against t gives an equation of the form y = mx + c, with a gradient of –k and a y-intercept of </a:t>
            </a:r>
            <a:r>
              <a:rPr lang="en-US" i="1" dirty="0" smtClean="0"/>
              <a:t>lnN</a:t>
            </a:r>
            <a:r>
              <a:rPr lang="en-US" i="1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Exponential (AHL)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93362"/>
              </p:ext>
            </p:extLst>
          </p:nvPr>
        </p:nvGraphicFramePr>
        <p:xfrm>
          <a:off x="1509059" y="1195294"/>
          <a:ext cx="6335059" cy="446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973294" y="5662706"/>
            <a:ext cx="3466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 err="1" smtClean="0"/>
              <a:t>ln</a:t>
            </a:r>
            <a:r>
              <a:rPr lang="en-GB" sz="2800" dirty="0" err="1" smtClean="0"/>
              <a:t>N</a:t>
            </a:r>
            <a:r>
              <a:rPr lang="en-GB" sz="2800" dirty="0" smtClean="0"/>
              <a:t> = -</a:t>
            </a:r>
            <a:r>
              <a:rPr lang="en-GB" sz="2800" dirty="0" err="1" smtClean="0"/>
              <a:t>kt</a:t>
            </a:r>
            <a:r>
              <a:rPr lang="en-GB" sz="2800" dirty="0" smtClean="0"/>
              <a:t> + </a:t>
            </a:r>
            <a:r>
              <a:rPr lang="en-GB" sz="2800" i="1" dirty="0" smtClean="0"/>
              <a:t>ln</a:t>
            </a:r>
            <a:r>
              <a:rPr lang="en-GB" sz="2800" dirty="0" smtClean="0"/>
              <a:t>N</a:t>
            </a:r>
            <a:r>
              <a:rPr lang="en-GB" sz="2800" baseline="-25000" dirty="0" smtClean="0"/>
              <a:t>0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992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Examples of Orders of Magnitude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739373"/>
              </p:ext>
            </p:extLst>
          </p:nvPr>
        </p:nvGraphicFramePr>
        <p:xfrm>
          <a:off x="0" y="1510554"/>
          <a:ext cx="9144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927"/>
                <a:gridCol w="913073"/>
                <a:gridCol w="3720353"/>
                <a:gridCol w="851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 sub-nuclear</a:t>
                      </a:r>
                      <a:r>
                        <a:rPr lang="en-US" baseline="0" dirty="0" smtClean="0"/>
                        <a:t> particle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 car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Earth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atom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Sun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a person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Universe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Earth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</a:t>
                      </a:r>
                      <a:r>
                        <a:rPr lang="en-US" baseline="0" dirty="0" smtClean="0"/>
                        <a:t> travel across nucleus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Sun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</a:t>
                      </a:r>
                      <a:r>
                        <a:rPr lang="en-US" baseline="0" dirty="0" smtClean="0"/>
                        <a:t> from Sun to Earth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light travels in a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 Sun to Pluto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visible Universe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human life span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</a:t>
                      </a:r>
                      <a:r>
                        <a:rPr lang="en-US" baseline="0" dirty="0" smtClean="0"/>
                        <a:t> Alpha </a:t>
                      </a:r>
                      <a:r>
                        <a:rPr lang="en-US" baseline="0" dirty="0" err="1" smtClean="0"/>
                        <a:t>Centuri</a:t>
                      </a:r>
                      <a:r>
                        <a:rPr lang="en-US" baseline="0" dirty="0" smtClean="0"/>
                        <a:t> to Earth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</a:t>
                      </a:r>
                      <a:r>
                        <a:rPr lang="en-US" baseline="0" dirty="0" smtClean="0"/>
                        <a:t>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of Universe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Logarithmic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84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Don’t yet have a good example, sorry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22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Exercises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"/>
            </a:pPr>
            <a:r>
              <a:rPr lang="en-US" dirty="0" smtClean="0"/>
              <a:t>Graphing Relationships (</a:t>
            </a:r>
            <a:r>
              <a:rPr lang="en-US" dirty="0" err="1" smtClean="0"/>
              <a:t>Rutter</a:t>
            </a:r>
            <a:r>
              <a:rPr lang="en-US" dirty="0" smtClean="0"/>
              <a:t> pp. 13-27)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Vectors and Scalars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8388"/>
          </a:xfrm>
        </p:spPr>
        <p:txBody>
          <a:bodyPr>
            <a:normAutofit/>
          </a:bodyPr>
          <a:lstStyle/>
          <a:p>
            <a:r>
              <a:rPr lang="en-US" b="1" dirty="0" smtClean="0"/>
              <a:t>Scalar</a:t>
            </a:r>
            <a:r>
              <a:rPr lang="en-US" dirty="0" smtClean="0"/>
              <a:t> quantities only have </a:t>
            </a:r>
            <a:r>
              <a:rPr lang="en-US" i="1" dirty="0" smtClean="0"/>
              <a:t>magnitude</a:t>
            </a:r>
            <a:r>
              <a:rPr lang="en-US" dirty="0" smtClean="0"/>
              <a:t> (size)</a:t>
            </a:r>
          </a:p>
          <a:p>
            <a:pPr lvl="1"/>
            <a:r>
              <a:rPr lang="en-US" dirty="0" smtClean="0"/>
              <a:t>e.g. distance, speed, mass, time,, charge, energy</a:t>
            </a:r>
          </a:p>
          <a:p>
            <a:pPr lvl="1"/>
            <a:r>
              <a:rPr lang="en-US" dirty="0" smtClean="0"/>
              <a:t>Scalars are added algebraically</a:t>
            </a:r>
          </a:p>
          <a:p>
            <a:r>
              <a:rPr lang="en-US" b="1" dirty="0" smtClean="0"/>
              <a:t>Vector</a:t>
            </a:r>
            <a:r>
              <a:rPr lang="en-US" dirty="0" smtClean="0"/>
              <a:t> quantities have </a:t>
            </a:r>
            <a:r>
              <a:rPr lang="en-US" i="1" dirty="0" smtClean="0"/>
              <a:t>magnitude</a:t>
            </a:r>
            <a:r>
              <a:rPr lang="en-US" dirty="0" smtClean="0"/>
              <a:t> and </a:t>
            </a:r>
            <a:r>
              <a:rPr lang="en-US" i="1" dirty="0" smtClean="0"/>
              <a:t>direction</a:t>
            </a:r>
          </a:p>
          <a:p>
            <a:pPr lvl="1"/>
            <a:r>
              <a:rPr lang="en-US" dirty="0" smtClean="0"/>
              <a:t>e.g. displacement, velocity, force, momentum</a:t>
            </a:r>
          </a:p>
          <a:p>
            <a:pPr lvl="1"/>
            <a:r>
              <a:rPr lang="en-US" dirty="0" smtClean="0"/>
              <a:t>In IB, a vector is represented in bold, </a:t>
            </a:r>
            <a:r>
              <a:rPr lang="en-US" dirty="0" err="1" smtClean="0"/>
              <a:t>italicised</a:t>
            </a:r>
            <a:r>
              <a:rPr lang="en-US" dirty="0" smtClean="0"/>
              <a:t> print</a:t>
            </a:r>
          </a:p>
          <a:p>
            <a:pPr lvl="1"/>
            <a:r>
              <a:rPr lang="en-US" dirty="0" smtClean="0"/>
              <a:t>Vectors are added in a particular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92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Vector Addition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3447"/>
          </a:xfrm>
        </p:spPr>
        <p:txBody>
          <a:bodyPr>
            <a:normAutofit/>
          </a:bodyPr>
          <a:lstStyle/>
          <a:p>
            <a:r>
              <a:rPr lang="en-US" dirty="0" smtClean="0"/>
              <a:t>Vectors are added ‘head to tail’ to find the resultant vector</a:t>
            </a:r>
          </a:p>
          <a:p>
            <a:r>
              <a:rPr lang="en-US" dirty="0" smtClean="0"/>
              <a:t>For example, adding vectors </a:t>
            </a:r>
            <a:r>
              <a:rPr lang="en-US" b="1" i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this forms a right-angled triangle, use Pythagoras’ </a:t>
            </a:r>
            <a:r>
              <a:rPr lang="en-US" dirty="0" err="1" smtClean="0"/>
              <a:t>Theorum</a:t>
            </a:r>
            <a:r>
              <a:rPr lang="en-US" dirty="0" smtClean="0"/>
              <a:t> to find the length of the resultant, and trigonometry to find the angle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023223" y="3375394"/>
            <a:ext cx="2354294" cy="1629896"/>
            <a:chOff x="1440" y="8386"/>
            <a:chExt cx="2340" cy="1620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1440" y="8386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2880" y="8386"/>
              <a:ext cx="90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440" y="9106"/>
              <a:ext cx="23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800" y="838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80" y="9466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r>
                <a:rPr kumimoji="0" lang="en-NZ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 +</a:t>
              </a:r>
              <a:r>
                <a:rPr kumimoji="0" lang="en-NZ" sz="12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 </a:t>
              </a: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240" y="874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949512" y="3340097"/>
            <a:ext cx="2941924" cy="1470962"/>
            <a:chOff x="1620" y="6299"/>
            <a:chExt cx="2880" cy="1440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620" y="6587"/>
              <a:ext cx="1440" cy="720"/>
              <a:chOff x="1620" y="6587"/>
              <a:chExt cx="1440" cy="720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1620" y="6587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1935" y="6617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a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600" y="6299"/>
              <a:ext cx="900" cy="1440"/>
              <a:chOff x="4320" y="1259"/>
              <a:chExt cx="900" cy="1440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4320" y="1259"/>
                <a:ext cx="90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680" y="161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b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2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Vector Subtraction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subtract one vector from another, switch the direction of the arrow of the vector that is to be subtracted, then add the vectors</a:t>
            </a:r>
          </a:p>
          <a:p>
            <a:r>
              <a:rPr lang="en-US" dirty="0" smtClean="0"/>
              <a:t>For example, </a:t>
            </a:r>
            <a:r>
              <a:rPr lang="en-US" b="1" i="1" dirty="0" smtClean="0"/>
              <a:t>a</a:t>
            </a:r>
            <a:r>
              <a:rPr lang="en-US" dirty="0" smtClean="0"/>
              <a:t> - </a:t>
            </a:r>
            <a:r>
              <a:rPr lang="en-US" b="1" i="1" dirty="0" smtClean="0"/>
              <a:t> b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71500" y="4376271"/>
            <a:ext cx="3776435" cy="1254456"/>
            <a:chOff x="1440" y="1079"/>
            <a:chExt cx="4335" cy="144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440" y="1404"/>
              <a:ext cx="1440" cy="720"/>
              <a:chOff x="1440" y="8855"/>
              <a:chExt cx="1440" cy="720"/>
            </a:xfrm>
          </p:grpSpPr>
          <p:sp>
            <p:nvSpPr>
              <p:cNvPr id="12" name="Line 3"/>
              <p:cNvSpPr>
                <a:spLocks noChangeShapeType="1"/>
              </p:cNvSpPr>
              <p:nvPr/>
            </p:nvSpPr>
            <p:spPr bwMode="auto">
              <a:xfrm flipV="1">
                <a:off x="1440" y="8855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800" y="8855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a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860" y="1079"/>
              <a:ext cx="915" cy="1440"/>
              <a:chOff x="4140" y="7030"/>
              <a:chExt cx="915" cy="1440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rot="10800000">
                <a:off x="4140" y="7030"/>
                <a:ext cx="90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4515" y="737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-b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420" y="1079"/>
              <a:ext cx="900" cy="1440"/>
              <a:chOff x="4320" y="1259"/>
              <a:chExt cx="900" cy="1440"/>
            </a:xfrm>
          </p:grpSpPr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320" y="1259"/>
                <a:ext cx="90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680" y="161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b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918260" y="3633321"/>
            <a:ext cx="2163857" cy="2596628"/>
            <a:chOff x="1110" y="2844"/>
            <a:chExt cx="1950" cy="2340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1620" y="4284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rot="10800000">
              <a:off x="2145" y="2844"/>
              <a:ext cx="90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620" y="2844"/>
              <a:ext cx="54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520" y="3204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-b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110" y="3744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r>
                <a:rPr kumimoji="0" lang="en-NZ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 - </a:t>
              </a: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160" y="4644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2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Multiplying a Vector by a Scalar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multiply a vector by a scalar, keep the direction of the vector the same and multiply the magnitude by the scalar</a:t>
            </a:r>
          </a:p>
          <a:p>
            <a:r>
              <a:rPr lang="en-US" dirty="0" smtClean="0"/>
              <a:t>For example, 3 x </a:t>
            </a:r>
            <a:r>
              <a:rPr lang="en-US" b="1" i="1" dirty="0" smtClean="0"/>
              <a:t>a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66800" y="4795837"/>
            <a:ext cx="1614208" cy="807104"/>
            <a:chOff x="1440" y="8855"/>
            <a:chExt cx="1440" cy="720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1440" y="8855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800" y="8855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902635" y="4384768"/>
            <a:ext cx="4020110" cy="2010055"/>
            <a:chOff x="1440" y="1079"/>
            <a:chExt cx="4320" cy="216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440" y="2519"/>
              <a:ext cx="1440" cy="720"/>
              <a:chOff x="1440" y="8855"/>
              <a:chExt cx="1440" cy="720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V="1">
                <a:off x="1440" y="8855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800" y="8855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320" y="1079"/>
              <a:ext cx="1440" cy="720"/>
              <a:chOff x="1440" y="8855"/>
              <a:chExt cx="1440" cy="720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1440" y="8855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800" y="8855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880" y="1799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60" y="143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3a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6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Multiplying Two Vectors (AHL)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dot product</a:t>
            </a:r>
            <a:r>
              <a:rPr lang="en-US" dirty="0" smtClean="0"/>
              <a:t> is when two vectors are multiplied to give a scalar</a:t>
            </a:r>
          </a:p>
          <a:p>
            <a:r>
              <a:rPr lang="en-US" dirty="0" smtClean="0"/>
              <a:t>For example W = </a:t>
            </a:r>
            <a:r>
              <a:rPr lang="en-US" b="1" i="1" dirty="0" smtClean="0"/>
              <a:t>F</a:t>
            </a:r>
            <a:r>
              <a:rPr lang="en-US" dirty="0" smtClean="0"/>
              <a:t> x </a:t>
            </a:r>
            <a:r>
              <a:rPr lang="en-US" b="1" i="1" dirty="0" smtClean="0"/>
              <a:t>d</a:t>
            </a:r>
            <a:endParaRPr lang="en-US" dirty="0" smtClean="0"/>
          </a:p>
          <a:p>
            <a:r>
              <a:rPr lang="en-US" dirty="0" smtClean="0"/>
              <a:t>Work is a scalar, but force and displacement are vectors</a:t>
            </a:r>
          </a:p>
          <a:p>
            <a:r>
              <a:rPr lang="en-US" dirty="0" smtClean="0"/>
              <a:t>Work is calculated by</a:t>
            </a:r>
          </a:p>
          <a:p>
            <a:pPr marL="0" indent="0" algn="ctr">
              <a:buNone/>
            </a:pPr>
            <a:r>
              <a:rPr lang="en-US" dirty="0" smtClean="0"/>
              <a:t>W = </a:t>
            </a:r>
            <a:r>
              <a:rPr lang="en-US" b="1" i="1" dirty="0" smtClean="0"/>
              <a:t>F</a:t>
            </a:r>
            <a:r>
              <a:rPr lang="en-US" dirty="0" smtClean="0"/>
              <a:t> . </a:t>
            </a:r>
            <a:r>
              <a:rPr lang="en-US" b="1" i="1" dirty="0" smtClean="0"/>
              <a:t>d</a:t>
            </a:r>
            <a:r>
              <a:rPr lang="en-US" dirty="0" smtClean="0"/>
              <a:t> = |F| x |d| x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Where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cs typeface="Symbol" charset="2"/>
              </a:rPr>
              <a:t> is the angle between </a:t>
            </a:r>
            <a:r>
              <a:rPr lang="en-US" b="1" i="1" dirty="0" smtClean="0">
                <a:cs typeface="Symbol" charset="2"/>
              </a:rPr>
              <a:t> F </a:t>
            </a:r>
            <a:r>
              <a:rPr lang="en-US" dirty="0" smtClean="0">
                <a:cs typeface="Symbol" charset="2"/>
              </a:rPr>
              <a:t>and </a:t>
            </a:r>
            <a:r>
              <a:rPr lang="en-US" b="1" i="1" dirty="0" smtClean="0">
                <a:cs typeface="Symbol" charset="2"/>
              </a:rPr>
              <a:t>d</a:t>
            </a:r>
            <a:endParaRPr lang="en-US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267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Multiplying Two Vectors (AHL)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882"/>
            <a:ext cx="8229600" cy="55581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cross product</a:t>
            </a:r>
            <a:r>
              <a:rPr lang="en-US" dirty="0" smtClean="0"/>
              <a:t> is when two vectors are multiplied to give another vector</a:t>
            </a:r>
          </a:p>
          <a:p>
            <a:r>
              <a:rPr lang="en-US" dirty="0" smtClean="0"/>
              <a:t>For example, </a:t>
            </a:r>
            <a:r>
              <a:rPr lang="en-US" b="1" i="1" dirty="0" smtClean="0"/>
              <a:t>F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q</a:t>
            </a:r>
            <a:r>
              <a:rPr lang="en-US" b="1" i="1" dirty="0" err="1" smtClean="0"/>
              <a:t>vB</a:t>
            </a:r>
            <a:endParaRPr lang="en-US" dirty="0" smtClean="0"/>
          </a:p>
          <a:p>
            <a:r>
              <a:rPr lang="en-US" dirty="0" smtClean="0"/>
              <a:t>Force, velocity and magnetic field strength are all vectors (charge is a scalar)</a:t>
            </a:r>
          </a:p>
          <a:p>
            <a:r>
              <a:rPr lang="en-US" dirty="0" smtClean="0"/>
              <a:t>The cross product </a:t>
            </a:r>
            <a:r>
              <a:rPr lang="en-US" b="1" i="1" dirty="0" err="1" smtClean="0"/>
              <a:t>vB</a:t>
            </a:r>
            <a:r>
              <a:rPr lang="en-US" dirty="0" smtClean="0"/>
              <a:t> is calculated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i="1" dirty="0" err="1" smtClean="0"/>
              <a:t>vB</a:t>
            </a:r>
            <a:r>
              <a:rPr lang="en-US" dirty="0" smtClean="0"/>
              <a:t> = |v| |B| </a:t>
            </a:r>
            <a:r>
              <a:rPr lang="en-US" dirty="0" err="1" smtClean="0"/>
              <a:t>sin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Where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cs typeface="Symbol" charset="2"/>
              </a:rPr>
              <a:t> is the angle between </a:t>
            </a:r>
            <a:r>
              <a:rPr lang="en-US" b="1" i="1" dirty="0" smtClean="0">
                <a:cs typeface="Symbol" charset="2"/>
              </a:rPr>
              <a:t> F </a:t>
            </a:r>
            <a:r>
              <a:rPr lang="en-US" dirty="0" smtClean="0">
                <a:cs typeface="Symbol" charset="2"/>
              </a:rPr>
              <a:t>and </a:t>
            </a:r>
            <a:r>
              <a:rPr lang="en-US" b="1" i="1" dirty="0" smtClean="0">
                <a:cs typeface="Symbol" charset="2"/>
              </a:rPr>
              <a:t>d</a:t>
            </a:r>
          </a:p>
          <a:p>
            <a:r>
              <a:rPr lang="en-US" dirty="0" smtClean="0">
                <a:cs typeface="Symbol" charset="2"/>
              </a:rPr>
              <a:t>The direction of the resultant is at right angles to both </a:t>
            </a:r>
            <a:r>
              <a:rPr lang="en-US" b="1" i="1" dirty="0" smtClean="0">
                <a:cs typeface="Symbol" charset="2"/>
              </a:rPr>
              <a:t>v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b="1" i="1" dirty="0" smtClean="0"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, given by the right-hand-thumb rule</a:t>
            </a:r>
          </a:p>
          <a:p>
            <a:pPr marL="0" indent="0" algn="ctr">
              <a:buNone/>
            </a:pP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6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X- and Y-Components of a Vector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vector can be resolved into its horizontal and vertical components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trigonometry to find the lengths of the x- and y-components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765607" y="2825564"/>
            <a:ext cx="3121212" cy="1567143"/>
            <a:chOff x="1080" y="10425"/>
            <a:chExt cx="2160" cy="1104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1080" y="10439"/>
              <a:ext cx="21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080" y="11529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210" y="10425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75" y="11279"/>
              <a:ext cx="179" cy="240"/>
            </a:xfrm>
            <a:custGeom>
              <a:avLst/>
              <a:gdLst>
                <a:gd name="T0" fmla="*/ 0 w 795"/>
                <a:gd name="T1" fmla="*/ 0 h 916"/>
                <a:gd name="T2" fmla="*/ 540 w 795"/>
                <a:gd name="T3" fmla="*/ 360 h 916"/>
                <a:gd name="T4" fmla="*/ 795 w 795"/>
                <a:gd name="T5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5" h="916">
                  <a:moveTo>
                    <a:pt x="0" y="0"/>
                  </a:moveTo>
                  <a:cubicBezTo>
                    <a:pt x="204" y="104"/>
                    <a:pt x="408" y="208"/>
                    <a:pt x="540" y="360"/>
                  </a:cubicBezTo>
                  <a:cubicBezTo>
                    <a:pt x="672" y="512"/>
                    <a:pt x="733" y="714"/>
                    <a:pt x="795" y="91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6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Exercises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"/>
            </a:pPr>
            <a:r>
              <a:rPr lang="en-US" dirty="0" err="1" smtClean="0"/>
              <a:t>Giancoli</a:t>
            </a:r>
            <a:r>
              <a:rPr lang="en-US" dirty="0" smtClean="0"/>
              <a:t> p. 70-71 (sections 3.2-3.4)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Examples of Orders of Magnitude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21385"/>
              </p:ext>
            </p:extLst>
          </p:nvPr>
        </p:nvGraphicFramePr>
        <p:xfrm>
          <a:off x="0" y="1510554"/>
          <a:ext cx="9144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927"/>
                <a:gridCol w="913073"/>
                <a:gridCol w="3720353"/>
                <a:gridCol w="851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 sub-nuclear</a:t>
                      </a:r>
                      <a:r>
                        <a:rPr lang="en-US" baseline="0" dirty="0" smtClean="0"/>
                        <a:t> particle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 car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-13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Earth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25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atom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Sun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30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a person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Universe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50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Earth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</a:t>
                      </a:r>
                      <a:r>
                        <a:rPr lang="en-US" baseline="0" dirty="0" smtClean="0"/>
                        <a:t> travel across nucleus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-23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Sun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</a:t>
                      </a:r>
                      <a:r>
                        <a:rPr lang="en-US" baseline="0" dirty="0" smtClean="0"/>
                        <a:t> from Sun to Earth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light travels in a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 Sun to Pluto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visible Universe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25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human life span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-30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</a:t>
                      </a:r>
                      <a:r>
                        <a:rPr lang="en-US" baseline="0" dirty="0" smtClean="0"/>
                        <a:t> Alpha </a:t>
                      </a:r>
                      <a:r>
                        <a:rPr lang="en-US" baseline="0" dirty="0" err="1" smtClean="0"/>
                        <a:t>Centuri</a:t>
                      </a:r>
                      <a:r>
                        <a:rPr lang="en-US" baseline="0" dirty="0" smtClean="0"/>
                        <a:t> to Earth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</a:t>
                      </a:r>
                      <a:r>
                        <a:rPr lang="en-US" baseline="0" dirty="0" smtClean="0"/>
                        <a:t> atom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-27 kg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of Universe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18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1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Revision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Paper 2, Section A</a:t>
            </a:r>
          </a:p>
          <a:p>
            <a:r>
              <a:rPr lang="en-US" dirty="0" smtClean="0"/>
              <a:t>Practice internal – Simple Pendulum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Practical - Method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a simple pendulum</a:t>
            </a:r>
          </a:p>
          <a:p>
            <a:r>
              <a:rPr lang="en-US" dirty="0" smtClean="0"/>
              <a:t>Vary the length and measure the time period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five</a:t>
            </a:r>
            <a:r>
              <a:rPr lang="en-US" dirty="0" smtClean="0"/>
              <a:t> values of the independent variable</a:t>
            </a:r>
          </a:p>
          <a:p>
            <a:r>
              <a:rPr lang="en-US" dirty="0" smtClean="0"/>
              <a:t>Use repeated measures (10 swings then divide by 10) for each measurement of period</a:t>
            </a:r>
          </a:p>
          <a:p>
            <a:r>
              <a:rPr lang="en-US" dirty="0" smtClean="0"/>
              <a:t>Make </a:t>
            </a:r>
            <a:r>
              <a:rPr lang="en-US" i="1" dirty="0" smtClean="0"/>
              <a:t>five</a:t>
            </a:r>
            <a:r>
              <a:rPr lang="en-US" dirty="0" smtClean="0"/>
              <a:t> measurements of period for each length</a:t>
            </a:r>
          </a:p>
          <a:p>
            <a:r>
              <a:rPr lang="en-US" dirty="0" smtClean="0"/>
              <a:t>Plot a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Practical – Results Table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844675"/>
              </p:ext>
            </p:extLst>
          </p:nvPr>
        </p:nvGraphicFramePr>
        <p:xfrm>
          <a:off x="0" y="1324544"/>
          <a:ext cx="9144000" cy="540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28037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Length (m)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0.001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for 10 Swings 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for 1 Swing 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Uncertainty in </a:t>
                      </a:r>
                    </a:p>
                    <a:p>
                      <a:pPr algn="ctr"/>
                      <a:r>
                        <a:rPr lang="en-US" dirty="0" smtClean="0"/>
                        <a:t>Period (s)</a:t>
                      </a:r>
                      <a:endParaRPr lang="en-US" dirty="0"/>
                    </a:p>
                  </a:txBody>
                  <a:tcPr anchor="ctr"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5 measurements&gt;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&lt;average&gt;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&lt;half range&gt;</a:t>
                      </a:r>
                      <a:endParaRPr lang="en-US" dirty="0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Practical - Graphing	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412"/>
            <a:ext cx="8229600" cy="56925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Plot a graph of period vs. length</a:t>
            </a:r>
          </a:p>
          <a:p>
            <a:r>
              <a:rPr lang="en-US" dirty="0" smtClean="0"/>
              <a:t>Include error bars in your graph</a:t>
            </a:r>
          </a:p>
          <a:p>
            <a:r>
              <a:rPr lang="en-US" dirty="0" smtClean="0"/>
              <a:t>Draw a best-fit line </a:t>
            </a:r>
          </a:p>
          <a:p>
            <a:r>
              <a:rPr lang="en-US" dirty="0" smtClean="0"/>
              <a:t>Transform your graph to give a straight line (i.e. plot T vs. </a:t>
            </a:r>
            <a:r>
              <a:rPr lang="en-AU" dirty="0" smtClean="0"/>
              <a:t>√length)</a:t>
            </a:r>
            <a:endParaRPr lang="en-AU" dirty="0"/>
          </a:p>
          <a:p>
            <a:r>
              <a:rPr lang="en-US" dirty="0" smtClean="0"/>
              <a:t>Transform your uncertainties in length</a:t>
            </a:r>
          </a:p>
          <a:p>
            <a:r>
              <a:rPr lang="en-US" dirty="0" smtClean="0"/>
              <a:t>Include error bars in your transformed graph</a:t>
            </a:r>
          </a:p>
          <a:p>
            <a:r>
              <a:rPr lang="en-US" dirty="0" smtClean="0"/>
              <a:t>Draw a best-fit line</a:t>
            </a:r>
          </a:p>
          <a:p>
            <a:r>
              <a:rPr lang="en-US" dirty="0" smtClean="0"/>
              <a:t>Draw an error line</a:t>
            </a:r>
          </a:p>
          <a:p>
            <a:r>
              <a:rPr lang="en-US" dirty="0" smtClean="0"/>
              <a:t>Find the equation of both lines</a:t>
            </a:r>
          </a:p>
          <a:p>
            <a:r>
              <a:rPr lang="en-US" dirty="0" smtClean="0"/>
              <a:t>Form a final equation, including uncertainties, for your experimental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Practical – Write up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exemplar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Standard Form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standard form, we write one digit before the decimal place and then the appropriate order of magnitude</a:t>
            </a:r>
          </a:p>
          <a:p>
            <a:pPr marL="0" indent="0" algn="ctr">
              <a:buNone/>
            </a:pPr>
            <a:r>
              <a:rPr lang="en-US" dirty="0" smtClean="0"/>
              <a:t>476 293 000 = 4.76293 x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0.000000516 = 5.16 x 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Orders of magnitude can be used to estimate or compare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Significant Figures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Significant figures are digits that are not merely placeholders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95917"/>
              </p:ext>
            </p:extLst>
          </p:nvPr>
        </p:nvGraphicFramePr>
        <p:xfrm>
          <a:off x="1524000" y="287617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Significant Figures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127 000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0.02365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0.0236500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500 000.00007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Significant Figures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Significant figures are digits that are not merely placeholders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8963"/>
              </p:ext>
            </p:extLst>
          </p:nvPr>
        </p:nvGraphicFramePr>
        <p:xfrm>
          <a:off x="1524000" y="287617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Significant Figures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0.000000004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127 000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0.02365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0.0236500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500 000.00007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0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Rounding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6" y="1600200"/>
            <a:ext cx="8501529" cy="4525963"/>
          </a:xfrm>
        </p:spPr>
        <p:txBody>
          <a:bodyPr/>
          <a:lstStyle/>
          <a:p>
            <a:r>
              <a:rPr lang="en-US" dirty="0" smtClean="0"/>
              <a:t>Calculations are rounded to the same number of significant figures as the least accurate value in the calculation</a:t>
            </a:r>
          </a:p>
          <a:p>
            <a:pPr marL="0" indent="0" algn="ctr">
              <a:buNone/>
            </a:pPr>
            <a:r>
              <a:rPr lang="en-US" dirty="0" smtClean="0"/>
              <a:t>2.430923485498 + 3.1 = 5.5 (2 </a:t>
            </a:r>
            <a:r>
              <a:rPr lang="en-US" dirty="0" err="1" smtClean="0"/>
              <a:t>s.f.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2435</Words>
  <Application>Microsoft Macintosh PowerPoint</Application>
  <PresentationFormat>On-screen Show (4:3)</PresentationFormat>
  <Paragraphs>556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1. Physics and Physical Measurement</vt:lpstr>
      <vt:lpstr>Topic Outline</vt:lpstr>
      <vt:lpstr>Orders of Magnitude</vt:lpstr>
      <vt:lpstr>Examples of Orders of Magnitude</vt:lpstr>
      <vt:lpstr>Examples of Orders of Magnitude</vt:lpstr>
      <vt:lpstr>Standard Form</vt:lpstr>
      <vt:lpstr>Significant Figures</vt:lpstr>
      <vt:lpstr>Significant Figures</vt:lpstr>
      <vt:lpstr>Rounding</vt:lpstr>
      <vt:lpstr>Exercises</vt:lpstr>
      <vt:lpstr>SI Base Units</vt:lpstr>
      <vt:lpstr>Derived Units</vt:lpstr>
      <vt:lpstr>Derived Units</vt:lpstr>
      <vt:lpstr>Derived Units</vt:lpstr>
      <vt:lpstr>Standard Measures</vt:lpstr>
      <vt:lpstr>Errors</vt:lpstr>
      <vt:lpstr>Accuracy and Precision</vt:lpstr>
      <vt:lpstr>Uncertainties</vt:lpstr>
      <vt:lpstr>Practical</vt:lpstr>
      <vt:lpstr>Vernier Scales</vt:lpstr>
      <vt:lpstr>Exercises</vt:lpstr>
      <vt:lpstr>Absolute and Percentage Uncertainties</vt:lpstr>
      <vt:lpstr>Combining Uncertainties</vt:lpstr>
      <vt:lpstr>Practical</vt:lpstr>
      <vt:lpstr>Exercises</vt:lpstr>
      <vt:lpstr>Graphing Skills</vt:lpstr>
      <vt:lpstr>Graphing Skills</vt:lpstr>
      <vt:lpstr>Graphing Skills</vt:lpstr>
      <vt:lpstr>Graphing Skills</vt:lpstr>
      <vt:lpstr>Linear: y a x</vt:lpstr>
      <vt:lpstr>Squared: y a x2</vt:lpstr>
      <vt:lpstr>Squared: y a x2</vt:lpstr>
      <vt:lpstr>Square Root: y a √x</vt:lpstr>
      <vt:lpstr>Inversely Proportional: y a 1/x</vt:lpstr>
      <vt:lpstr>Inverse Square: y a 1/x2</vt:lpstr>
      <vt:lpstr>Sinusoidal</vt:lpstr>
      <vt:lpstr>Exponential (AHL): y a ex</vt:lpstr>
      <vt:lpstr>Exponential (AHL)</vt:lpstr>
      <vt:lpstr>Exponential (AHL)</vt:lpstr>
      <vt:lpstr>Logarithmic</vt:lpstr>
      <vt:lpstr>Exercises</vt:lpstr>
      <vt:lpstr>Vectors and Scalars</vt:lpstr>
      <vt:lpstr>Vector Addition</vt:lpstr>
      <vt:lpstr>Vector Subtraction</vt:lpstr>
      <vt:lpstr>Multiplying a Vector by a Scalar</vt:lpstr>
      <vt:lpstr>Multiplying Two Vectors (AHL)</vt:lpstr>
      <vt:lpstr>Multiplying Two Vectors (AHL)</vt:lpstr>
      <vt:lpstr>X- and Y-Components of a Vector</vt:lpstr>
      <vt:lpstr>Exercises</vt:lpstr>
      <vt:lpstr>Revision</vt:lpstr>
      <vt:lpstr>Practical - Method</vt:lpstr>
      <vt:lpstr>Practical – Results Table</vt:lpstr>
      <vt:lpstr>Practical - Graphing </vt:lpstr>
      <vt:lpstr>Practical – Write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Physics and Physical Measurement</dc:title>
  <dc:creator>Teacher</dc:creator>
  <cp:lastModifiedBy>Teacher</cp:lastModifiedBy>
  <cp:revision>75</cp:revision>
  <dcterms:created xsi:type="dcterms:W3CDTF">2012-11-11T22:06:22Z</dcterms:created>
  <dcterms:modified xsi:type="dcterms:W3CDTF">2013-02-11T22:25:05Z</dcterms:modified>
</cp:coreProperties>
</file>